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
  </p:notesMasterIdLst>
  <p:sldIdLst>
    <p:sldId id="262" r:id="rId2"/>
    <p:sldId id="263" r:id="rId3"/>
    <p:sldId id="265" r:id="rId4"/>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7DD"/>
    <a:srgbClr val="0707DF"/>
    <a:srgbClr val="EC6D81"/>
    <a:srgbClr val="EC6C00"/>
    <a:srgbClr val="7EBE33"/>
    <a:srgbClr val="906E30"/>
    <a:srgbClr val="A4723A"/>
    <a:srgbClr val="664724"/>
    <a:srgbClr val="645226"/>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542" y="9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2019/6/3</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6/3/2019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2" y="0"/>
            <a:ext cx="7757534" cy="10950570"/>
          </a:xfrm>
          <a:prstGeom prst="rect">
            <a:avLst/>
          </a:prstGeom>
        </p:spPr>
      </p:pic>
      <p:sp>
        <p:nvSpPr>
          <p:cNvPr id="4" name="正方形/長方形 3"/>
          <p:cNvSpPr/>
          <p:nvPr/>
        </p:nvSpPr>
        <p:spPr>
          <a:xfrm>
            <a:off x="523073" y="1787404"/>
            <a:ext cx="6759014" cy="646331"/>
          </a:xfrm>
          <a:prstGeom prst="rect">
            <a:avLst/>
          </a:prstGeom>
        </p:spPr>
        <p:txBody>
          <a:bodyPr wrap="square">
            <a:spAutoFit/>
          </a:bodyPr>
          <a:lstStyle/>
          <a:p>
            <a:r>
              <a:rPr lang="ja-JP" altLang="en-US" sz="1800" b="1" dirty="0" smtClean="0">
                <a:latin typeface="HG丸ｺﾞｼｯｸM-PRO" panose="020F0600000000000000" pitchFamily="50" charset="-128"/>
                <a:ea typeface="HG丸ｺﾞｼｯｸM-PRO" panose="020F0600000000000000" pitchFamily="50" charset="-128"/>
              </a:rPr>
              <a:t>　県内の留学生や日本人学生が地域との交流や</a:t>
            </a:r>
            <a:endParaRPr lang="en-US" altLang="ja-JP" sz="1800" b="1" dirty="0" smtClean="0">
              <a:latin typeface="HG丸ｺﾞｼｯｸM-PRO" panose="020F0600000000000000" pitchFamily="50" charset="-128"/>
              <a:ea typeface="HG丸ｺﾞｼｯｸM-PRO" panose="020F0600000000000000" pitchFamily="50" charset="-128"/>
            </a:endParaRPr>
          </a:p>
          <a:p>
            <a:r>
              <a:rPr lang="ja-JP" altLang="en-US" sz="1800" b="1" dirty="0">
                <a:latin typeface="HG丸ｺﾞｼｯｸM-PRO" panose="020F0600000000000000" pitchFamily="50" charset="-128"/>
                <a:ea typeface="HG丸ｺﾞｼｯｸM-PRO" panose="020F0600000000000000" pitchFamily="50" charset="-128"/>
              </a:rPr>
              <a:t>　</a:t>
            </a:r>
            <a:r>
              <a:rPr lang="ja-JP" altLang="en-US" sz="1800" b="1" dirty="0" smtClean="0">
                <a:latin typeface="HG丸ｺﾞｼｯｸM-PRO" panose="020F0600000000000000" pitchFamily="50" charset="-128"/>
                <a:ea typeface="HG丸ｺﾞｼｯｸM-PRO" panose="020F0600000000000000" pitchFamily="50" charset="-128"/>
              </a:rPr>
              <a:t>国際交流・国際協力事業等への参画を促進する</a:t>
            </a:r>
            <a:r>
              <a:rPr lang="ja-JP" altLang="en-US" sz="1800" b="1" dirty="0">
                <a:latin typeface="HG丸ｺﾞｼｯｸM-PRO" panose="020F0600000000000000" pitchFamily="50" charset="-128"/>
                <a:ea typeface="HG丸ｺﾞｼｯｸM-PRO" panose="020F0600000000000000" pitchFamily="50" charset="-128"/>
              </a:rPr>
              <a:t>。</a:t>
            </a:r>
          </a:p>
        </p:txBody>
      </p:sp>
      <p:sp>
        <p:nvSpPr>
          <p:cNvPr id="14" name="正方形/長方形 13"/>
          <p:cNvSpPr/>
          <p:nvPr/>
        </p:nvSpPr>
        <p:spPr>
          <a:xfrm>
            <a:off x="1824457" y="10288857"/>
            <a:ext cx="1354858" cy="323165"/>
          </a:xfrm>
          <a:prstGeom prst="rect">
            <a:avLst/>
          </a:prstGeom>
        </p:spPr>
        <p:txBody>
          <a:bodyPr wrap="none">
            <a:spAutoFit/>
          </a:bodyPr>
          <a:lstStyle/>
          <a:p>
            <a:r>
              <a:rPr lang="en-US" altLang="ja-JP" sz="1500" dirty="0" smtClean="0">
                <a:latin typeface="HGPｺﾞｼｯｸE" panose="020B0900000000000000" pitchFamily="50" charset="-128"/>
                <a:ea typeface="HGPｺﾞｼｯｸE" panose="020B0900000000000000" pitchFamily="50" charset="-128"/>
              </a:rPr>
              <a:t>082-541-3781</a:t>
            </a:r>
            <a:endParaRPr lang="ja-JP" altLang="en-US" sz="1500" dirty="0">
              <a:latin typeface="HGPｺﾞｼｯｸE" panose="020B0900000000000000" pitchFamily="50" charset="-128"/>
              <a:ea typeface="HGPｺﾞｼｯｸE" panose="020B0900000000000000" pitchFamily="50" charset="-128"/>
            </a:endParaRPr>
          </a:p>
        </p:txBody>
      </p:sp>
      <p:sp>
        <p:nvSpPr>
          <p:cNvPr id="17" name="正方形/長方形 16"/>
          <p:cNvSpPr/>
          <p:nvPr/>
        </p:nvSpPr>
        <p:spPr>
          <a:xfrm>
            <a:off x="4479445" y="10288857"/>
            <a:ext cx="3078122" cy="338554"/>
          </a:xfrm>
          <a:prstGeom prst="rect">
            <a:avLst/>
          </a:prstGeom>
        </p:spPr>
        <p:txBody>
          <a:bodyPr wrap="square">
            <a:spAutoFit/>
          </a:bodyPr>
          <a:lstStyle/>
          <a:p>
            <a:r>
              <a:rPr lang="en-US" altLang="ja-JP" sz="1600" dirty="0" smtClean="0">
                <a:ea typeface="HGPｺﾞｼｯｸE" panose="020B0900000000000000" pitchFamily="50" charset="-128"/>
              </a:rPr>
              <a:t>office@int-students-hiroshima.jp</a:t>
            </a:r>
            <a:endParaRPr lang="ja-JP" altLang="en-US" sz="1600" dirty="0">
              <a:ea typeface="HGPｺﾞｼｯｸE" panose="020B0900000000000000" pitchFamily="50" charset="-128"/>
            </a:endParaRPr>
          </a:p>
        </p:txBody>
      </p:sp>
      <p:sp>
        <p:nvSpPr>
          <p:cNvPr id="21" name="正方形/長方形 20"/>
          <p:cNvSpPr/>
          <p:nvPr/>
        </p:nvSpPr>
        <p:spPr>
          <a:xfrm>
            <a:off x="297236" y="8400982"/>
            <a:ext cx="6984851" cy="1184158"/>
          </a:xfrm>
          <a:prstGeom prst="rect">
            <a:avLst/>
          </a:prstGeom>
          <a:solidFill>
            <a:schemeClr val="accent6">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a:spcAft>
                <a:spcPts val="0"/>
              </a:spcAft>
            </a:pP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ホームベース 21"/>
          <p:cNvSpPr/>
          <p:nvPr/>
        </p:nvSpPr>
        <p:spPr>
          <a:xfrm>
            <a:off x="561608" y="8711079"/>
            <a:ext cx="1667797" cy="533492"/>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EC6D81"/>
                </a:solidFill>
              </a:ln>
            </a:endParaRPr>
          </a:p>
        </p:txBody>
      </p:sp>
      <p:sp>
        <p:nvSpPr>
          <p:cNvPr id="12" name="正方形/長方形 11"/>
          <p:cNvSpPr/>
          <p:nvPr/>
        </p:nvSpPr>
        <p:spPr>
          <a:xfrm>
            <a:off x="629442" y="8738212"/>
            <a:ext cx="1532127" cy="461665"/>
          </a:xfrm>
          <a:prstGeom prst="rect">
            <a:avLst/>
          </a:prstGeom>
        </p:spPr>
        <p:txBody>
          <a:bodyPr wrap="square">
            <a:spAutoFit/>
          </a:bodyPr>
          <a:lstStyle/>
          <a:p>
            <a:r>
              <a:rPr lang="ja-JP" altLang="en-US" sz="2400" dirty="0" smtClean="0">
                <a:solidFill>
                  <a:schemeClr val="bg1"/>
                </a:solidFill>
                <a:latin typeface="ＭＳ ゴシック" panose="020B0609070205080204" pitchFamily="49" charset="-128"/>
                <a:ea typeface="ＭＳ ゴシック" panose="020B0609070205080204" pitchFamily="49" charset="-128"/>
              </a:rPr>
              <a:t>派遣条件</a:t>
            </a:r>
            <a:endParaRPr lang="en-US" altLang="ja-JP" sz="2400" dirty="0" smtClean="0">
              <a:solidFill>
                <a:schemeClr val="bg1"/>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1214624" y="10245887"/>
            <a:ext cx="445343" cy="347085"/>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4" name="正方形/長方形 33"/>
          <p:cNvSpPr/>
          <p:nvPr/>
        </p:nvSpPr>
        <p:spPr>
          <a:xfrm>
            <a:off x="3974767" y="10288857"/>
            <a:ext cx="444500" cy="384729"/>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正方形/長方形 14"/>
          <p:cNvSpPr/>
          <p:nvPr/>
        </p:nvSpPr>
        <p:spPr>
          <a:xfrm>
            <a:off x="3974767" y="10367480"/>
            <a:ext cx="463588" cy="246221"/>
          </a:xfrm>
          <a:prstGeom prst="rect">
            <a:avLst/>
          </a:prstGeom>
        </p:spPr>
        <p:txBody>
          <a:bodyPr wrap="none">
            <a:spAutoFit/>
          </a:bodyPr>
          <a:lstStyle/>
          <a:p>
            <a:r>
              <a:rPr lang="en-US" altLang="ja-JP" sz="1000" dirty="0">
                <a:latin typeface="HGPｺﾞｼｯｸE" panose="020B0900000000000000" pitchFamily="50" charset="-128"/>
                <a:ea typeface="HGPｺﾞｼｯｸE" panose="020B0900000000000000" pitchFamily="50" charset="-128"/>
              </a:rPr>
              <a:t>MAIL</a:t>
            </a:r>
            <a:endParaRPr lang="ja-JP" altLang="en-US" sz="1000" dirty="0">
              <a:latin typeface="HGPｺﾞｼｯｸE" panose="020B0900000000000000" pitchFamily="50" charset="-128"/>
              <a:ea typeface="HGPｺﾞｼｯｸE" panose="020B0900000000000000" pitchFamily="50" charset="-128"/>
            </a:endParaRPr>
          </a:p>
        </p:txBody>
      </p:sp>
      <p:sp>
        <p:nvSpPr>
          <p:cNvPr id="24" name="正方形/長方形 23"/>
          <p:cNvSpPr/>
          <p:nvPr/>
        </p:nvSpPr>
        <p:spPr>
          <a:xfrm>
            <a:off x="1412118" y="9869696"/>
            <a:ext cx="5471763" cy="3429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広島県留学生活躍支援センター　　担当者：福原，平岩　　</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61608" y="9877103"/>
            <a:ext cx="1142081" cy="276999"/>
          </a:xfrm>
          <a:prstGeom prst="rect">
            <a:avLst/>
          </a:prstGeom>
          <a:solidFill>
            <a:srgbClr val="EC6D81"/>
          </a:solidFill>
          <a:ln>
            <a:solidFill>
              <a:srgbClr val="EC6D81"/>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kumimoji="1" lang="ja-JP" altLang="en-US" sz="1200" b="1" dirty="0" smtClean="0">
                <a:latin typeface="ＭＳ ゴシック" panose="020B0609070205080204" pitchFamily="49" charset="-128"/>
                <a:ea typeface="ＭＳ ゴシック" panose="020B0609070205080204" pitchFamily="49" charset="-128"/>
              </a:rPr>
              <a:t>お問い合せ先</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413876" y="348762"/>
            <a:ext cx="7226935" cy="861774"/>
          </a:xfrm>
          <a:prstGeom prst="rect">
            <a:avLst/>
          </a:prstGeom>
        </p:spPr>
        <p:txBody>
          <a:bodyPr wrap="square">
            <a:spAutoFit/>
          </a:bodyPr>
          <a:lstStyle/>
          <a:p>
            <a:pPr algn="ctr"/>
            <a:r>
              <a:rPr lang="ja-JP" altLang="en-US" sz="1800" dirty="0" smtClean="0">
                <a:ln w="0">
                  <a:solidFill>
                    <a:srgbClr val="EC6D81"/>
                  </a:solidFill>
                </a:ln>
                <a:solidFill>
                  <a:srgbClr val="0707DF"/>
                </a:solidFill>
                <a:effectLst>
                  <a:outerShdw blurRad="38100" dist="19050" dir="2700000" algn="tl" rotWithShape="0">
                    <a:schemeClr val="dk1">
                      <a:alpha val="40000"/>
                    </a:schemeClr>
                  </a:outerShdw>
                </a:effectLst>
              </a:rPr>
              <a:t>広島県留学生活躍支援センター</a:t>
            </a:r>
            <a:endParaRPr lang="en-US" altLang="ja-JP" sz="1800" dirty="0" smtClean="0">
              <a:ln w="0">
                <a:solidFill>
                  <a:srgbClr val="EC6D81"/>
                </a:solidFill>
              </a:ln>
              <a:solidFill>
                <a:srgbClr val="0707DF"/>
              </a:solidFill>
              <a:effectLst>
                <a:outerShdw blurRad="38100" dist="19050" dir="2700000" algn="tl" rotWithShape="0">
                  <a:schemeClr val="dk1">
                    <a:alpha val="40000"/>
                  </a:schemeClr>
                </a:outerShdw>
              </a:effectLst>
            </a:endParaRPr>
          </a:p>
          <a:p>
            <a:pPr algn="ctr"/>
            <a:r>
              <a:rPr lang="ja-JP" altLang="en-US" sz="3200" dirty="0" smtClean="0">
                <a:ln w="0">
                  <a:solidFill>
                    <a:srgbClr val="EC6D81"/>
                  </a:solidFill>
                </a:ln>
                <a:solidFill>
                  <a:srgbClr val="0707DF"/>
                </a:solidFill>
                <a:effectLst>
                  <a:outerShdw blurRad="38100" dist="19050" dir="2700000" algn="tl" rotWithShape="0">
                    <a:schemeClr val="dk1">
                      <a:alpha val="40000"/>
                    </a:schemeClr>
                  </a:outerShdw>
                </a:effectLst>
              </a:rPr>
              <a:t>ボランティア制度の概要</a:t>
            </a:r>
            <a:endParaRPr lang="ja-JP" altLang="en-US" sz="3200" dirty="0">
              <a:ln w="0">
                <a:solidFill>
                  <a:srgbClr val="EC6D81"/>
                </a:solidFill>
              </a:ln>
              <a:solidFill>
                <a:srgbClr val="0707DF"/>
              </a:solidFill>
              <a:effectLst>
                <a:outerShdw blurRad="38100" dist="19050" dir="2700000" algn="tl" rotWithShape="0">
                  <a:schemeClr val="dk1">
                    <a:alpha val="40000"/>
                  </a:schemeClr>
                </a:outerShdw>
              </a:effectLst>
            </a:endParaRPr>
          </a:p>
        </p:txBody>
      </p:sp>
      <p:sp>
        <p:nvSpPr>
          <p:cNvPr id="5" name="正方形/長方形 4"/>
          <p:cNvSpPr/>
          <p:nvPr/>
        </p:nvSpPr>
        <p:spPr>
          <a:xfrm>
            <a:off x="297237" y="5402599"/>
            <a:ext cx="1923240" cy="584775"/>
          </a:xfrm>
          <a:prstGeom prst="rect">
            <a:avLst/>
          </a:prstGeom>
        </p:spPr>
        <p:txBody>
          <a:bodyPr wrap="square" anchor="ctr">
            <a:spAutoFit/>
          </a:bodyPr>
          <a:lstStyle/>
          <a:p>
            <a:pPr algn="ctr"/>
            <a:endParaRPr lang="zh-TW" altLang="en-US" sz="1800" dirty="0" smtClean="0">
              <a:solidFill>
                <a:schemeClr val="bg1"/>
              </a:solidFill>
              <a:latin typeface="HGPｺﾞｼｯｸE" panose="020B0900000000000000" pitchFamily="50" charset="-128"/>
              <a:ea typeface="HGPｺﾞｼｯｸE" panose="020B0900000000000000" pitchFamily="50" charset="-128"/>
            </a:endParaRPr>
          </a:p>
          <a:p>
            <a:pPr algn="ctr"/>
            <a:endParaRPr lang="ja-JP" altLang="en-US" sz="1400" dirty="0">
              <a:solidFill>
                <a:schemeClr val="bg1"/>
              </a:solidFill>
              <a:latin typeface="HGPｺﾞｼｯｸE" panose="020B0900000000000000" pitchFamily="50" charset="-128"/>
              <a:ea typeface="HGPｺﾞｼｯｸE" panose="020B0900000000000000" pitchFamily="50" charset="-128"/>
            </a:endParaRPr>
          </a:p>
        </p:txBody>
      </p:sp>
      <p:sp>
        <p:nvSpPr>
          <p:cNvPr id="25" name="正方形/長方形 24"/>
          <p:cNvSpPr/>
          <p:nvPr/>
        </p:nvSpPr>
        <p:spPr>
          <a:xfrm>
            <a:off x="2361697" y="8488298"/>
            <a:ext cx="5413878" cy="954107"/>
          </a:xfrm>
          <a:prstGeom prst="rect">
            <a:avLst/>
          </a:prstGeom>
        </p:spPr>
        <p:txBody>
          <a:bodyPr wrap="square">
            <a:spAutoFit/>
          </a:bodyPr>
          <a:lstStyle/>
          <a:p>
            <a:r>
              <a:rPr lang="ja-JP" altLang="en-US" sz="1400" dirty="0" smtClean="0"/>
              <a:t>・派遣留学生の</a:t>
            </a:r>
            <a:r>
              <a:rPr lang="ja-JP" altLang="en-US" sz="1400" dirty="0"/>
              <a:t>選定</a:t>
            </a:r>
            <a:r>
              <a:rPr lang="ja-JP" altLang="en-US" sz="1400" dirty="0" smtClean="0"/>
              <a:t>は原則として当センターでは行わない。</a:t>
            </a:r>
            <a:endParaRPr lang="en-US" altLang="ja-JP" sz="1400" dirty="0" smtClean="0"/>
          </a:p>
          <a:p>
            <a:r>
              <a:rPr lang="ja-JP" altLang="en-US" sz="1400" dirty="0" smtClean="0"/>
              <a:t>・派遣時期は原則として，土日祝日，長期休暇中等とする。</a:t>
            </a:r>
            <a:endParaRPr lang="en-US" altLang="ja-JP" sz="1400" dirty="0" smtClean="0"/>
          </a:p>
          <a:p>
            <a:r>
              <a:rPr lang="ja-JP" altLang="en-US" sz="1400" dirty="0" smtClean="0"/>
              <a:t>・</a:t>
            </a:r>
            <a:r>
              <a:rPr lang="ja-JP" altLang="en-US" sz="1400" dirty="0"/>
              <a:t>原則</a:t>
            </a:r>
            <a:r>
              <a:rPr lang="ja-JP" altLang="en-US" sz="1400" dirty="0" smtClean="0"/>
              <a:t>として無報酬とし，交通費の実費を支給する。</a:t>
            </a:r>
            <a:endParaRPr lang="en-US" altLang="ja-JP" sz="1400" dirty="0" smtClean="0"/>
          </a:p>
          <a:p>
            <a:r>
              <a:rPr lang="ja-JP" altLang="en-US" sz="1400" dirty="0" smtClean="0"/>
              <a:t>・派遣依頼団体は，「ボランティア活用保険」に加入する。</a:t>
            </a:r>
            <a:endParaRPr lang="en-US" altLang="ja-JP" sz="1400" dirty="0" smtClean="0"/>
          </a:p>
        </p:txBody>
      </p:sp>
      <p:sp>
        <p:nvSpPr>
          <p:cNvPr id="36" name="ホームベース 35"/>
          <p:cNvSpPr/>
          <p:nvPr/>
        </p:nvSpPr>
        <p:spPr>
          <a:xfrm>
            <a:off x="413876" y="1272135"/>
            <a:ext cx="166779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38" name="ホームベース 37"/>
          <p:cNvSpPr/>
          <p:nvPr/>
        </p:nvSpPr>
        <p:spPr>
          <a:xfrm>
            <a:off x="445805" y="2550218"/>
            <a:ext cx="166779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16" name="正方形/長方形 15"/>
          <p:cNvSpPr/>
          <p:nvPr/>
        </p:nvSpPr>
        <p:spPr>
          <a:xfrm>
            <a:off x="686097" y="4665187"/>
            <a:ext cx="2863867" cy="2577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47003" y="4757413"/>
            <a:ext cx="2359706" cy="369332"/>
          </a:xfrm>
          <a:prstGeom prst="rect">
            <a:avLst/>
          </a:prstGeom>
          <a:ln w="19050">
            <a:solidFill>
              <a:schemeClr val="bg1"/>
            </a:solidFill>
          </a:ln>
        </p:spPr>
        <p:txBody>
          <a:bodyPr wrap="square">
            <a:spAutoFit/>
          </a:bodyPr>
          <a:lstStyle/>
          <a:p>
            <a:r>
              <a:rPr lang="ja-JP" altLang="en-US" sz="1800" b="1" dirty="0" smtClean="0">
                <a:solidFill>
                  <a:schemeClr val="bg1"/>
                </a:solidFill>
                <a:latin typeface="ＭＳ ゴシック" panose="020B0609070205080204" pitchFamily="49" charset="-128"/>
                <a:ea typeface="ＭＳ ゴシック" panose="020B0609070205080204" pitchFamily="49" charset="-128"/>
              </a:rPr>
              <a:t>ボランティア登録者</a:t>
            </a:r>
            <a:endParaRPr lang="en-US" altLang="ja-JP" sz="18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725320" y="5358286"/>
            <a:ext cx="3077536" cy="1615827"/>
          </a:xfrm>
          <a:prstGeom prst="rect">
            <a:avLst/>
          </a:prstGeom>
        </p:spPr>
        <p:txBody>
          <a:bodyPr wrap="square">
            <a:spAutoFit/>
          </a:bodyPr>
          <a:lstStyle/>
          <a:p>
            <a:r>
              <a:rPr lang="ja-JP" altLang="en-US" sz="1600" b="1" dirty="0">
                <a:solidFill>
                  <a:schemeClr val="bg1"/>
                </a:solidFill>
                <a:latin typeface="ＭＳ ゴシック" panose="020B0609070205080204" pitchFamily="49" charset="-128"/>
                <a:ea typeface="ＭＳ ゴシック" panose="020B0609070205080204" pitchFamily="49" charset="-128"/>
              </a:rPr>
              <a:t>■</a:t>
            </a:r>
            <a:r>
              <a:rPr lang="ja-JP" altLang="en-US" sz="1600" b="1" dirty="0" smtClean="0">
                <a:solidFill>
                  <a:schemeClr val="bg1"/>
                </a:solidFill>
                <a:latin typeface="ＭＳ ゴシック" panose="020B0609070205080204" pitchFamily="49" charset="-128"/>
                <a:ea typeface="ＭＳ ゴシック" panose="020B0609070205080204" pitchFamily="49" charset="-128"/>
              </a:rPr>
              <a:t>　留学生</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a:p>
            <a:r>
              <a:rPr lang="ja-JP" altLang="en-US" sz="1600" b="1" dirty="0">
                <a:solidFill>
                  <a:schemeClr val="bg1"/>
                </a:solidFill>
                <a:latin typeface="ＭＳ ゴシック" panose="020B0609070205080204" pitchFamily="49" charset="-128"/>
                <a:ea typeface="ＭＳ ゴシック" panose="020B0609070205080204" pitchFamily="49" charset="-128"/>
              </a:rPr>
              <a:t>　</a:t>
            </a:r>
            <a:r>
              <a:rPr lang="ja-JP" altLang="en-US" sz="1600" b="1" dirty="0" smtClean="0">
                <a:solidFill>
                  <a:schemeClr val="bg1"/>
                </a:solidFill>
                <a:latin typeface="ＭＳ ゴシック" panose="020B0609070205080204" pitchFamily="49" charset="-128"/>
                <a:ea typeface="ＭＳ ゴシック" panose="020B0609070205080204" pitchFamily="49" charset="-128"/>
              </a:rPr>
              <a:t>〇 登録希望者</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a:p>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a:p>
            <a:r>
              <a:rPr lang="ja-JP" altLang="en-US" sz="1400" b="1" dirty="0">
                <a:solidFill>
                  <a:schemeClr val="bg1"/>
                </a:solidFill>
                <a:latin typeface="ＭＳ ゴシック" panose="020B0609070205080204" pitchFamily="49" charset="-128"/>
                <a:ea typeface="ＭＳ ゴシック" panose="020B0609070205080204" pitchFamily="49" charset="-128"/>
              </a:rPr>
              <a:t> </a:t>
            </a:r>
            <a:r>
              <a:rPr lang="en-US" altLang="ja-JP" sz="1400" b="1" dirty="0" smtClean="0">
                <a:solidFill>
                  <a:schemeClr val="bg1"/>
                </a:solidFill>
                <a:latin typeface="ＭＳ ゴシック" panose="020B0609070205080204" pitchFamily="49" charset="-128"/>
                <a:ea typeface="ＭＳ ゴシック" panose="020B0609070205080204" pitchFamily="49" charset="-128"/>
              </a:rPr>
              <a:t>※</a:t>
            </a:r>
            <a:r>
              <a:rPr lang="ja-JP" altLang="en-US" sz="1400" b="1" dirty="0" smtClean="0">
                <a:solidFill>
                  <a:schemeClr val="bg1"/>
                </a:solidFill>
                <a:latin typeface="ＭＳ ゴシック" panose="020B0609070205080204" pitchFamily="49" charset="-128"/>
                <a:ea typeface="ＭＳ ゴシック" panose="020B0609070205080204" pitchFamily="49" charset="-128"/>
              </a:rPr>
              <a:t> ひろしま留学大使</a:t>
            </a:r>
            <a:r>
              <a:rPr lang="en-US" altLang="ja-JP" sz="11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100" b="1" dirty="0">
                <a:solidFill>
                  <a:srgbClr val="FF0000"/>
                </a:solidFill>
                <a:latin typeface="ＭＳ ゴシック" panose="020B0609070205080204" pitchFamily="49" charset="-128"/>
                <a:ea typeface="ＭＳ ゴシック" panose="020B0609070205080204" pitchFamily="49" charset="-128"/>
              </a:rPr>
              <a:t>全員</a:t>
            </a:r>
            <a:r>
              <a:rPr lang="ja-JP" altLang="en-US" sz="1100" b="1" dirty="0" smtClean="0">
                <a:solidFill>
                  <a:srgbClr val="FF0000"/>
                </a:solidFill>
                <a:latin typeface="ＭＳ ゴシック" panose="020B0609070205080204" pitchFamily="49" charset="-128"/>
                <a:ea typeface="ＭＳ ゴシック" panose="020B0609070205080204" pitchFamily="49" charset="-128"/>
              </a:rPr>
              <a:t>登録</a:t>
            </a:r>
            <a:r>
              <a:rPr lang="en-US" altLang="ja-JP" sz="1100" b="1" dirty="0" smtClean="0">
                <a:solidFill>
                  <a:srgbClr val="FF0000"/>
                </a:solidFill>
                <a:latin typeface="ＭＳ ゴシック" panose="020B0609070205080204" pitchFamily="49" charset="-128"/>
                <a:ea typeface="ＭＳ ゴシック" panose="020B0609070205080204" pitchFamily="49" charset="-128"/>
              </a:rPr>
              <a:t>】</a:t>
            </a:r>
          </a:p>
          <a:p>
            <a:endParaRPr lang="en-US" altLang="ja-JP" sz="11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a:solidFill>
                  <a:schemeClr val="bg1"/>
                </a:solidFill>
                <a:latin typeface="ＭＳ ゴシック" panose="020B0609070205080204" pitchFamily="49" charset="-128"/>
                <a:ea typeface="ＭＳ ゴシック" panose="020B0609070205080204" pitchFamily="49" charset="-128"/>
              </a:rPr>
              <a:t> </a:t>
            </a:r>
            <a:r>
              <a:rPr lang="en-US" altLang="ja-JP" sz="1400" b="1" smtClean="0">
                <a:solidFill>
                  <a:schemeClr val="bg1"/>
                </a:solidFill>
                <a:latin typeface="ＭＳ ゴシック" panose="020B0609070205080204" pitchFamily="49" charset="-128"/>
                <a:ea typeface="ＭＳ ゴシック" panose="020B0609070205080204" pitchFamily="49" charset="-128"/>
              </a:rPr>
              <a:t>※</a:t>
            </a:r>
            <a:r>
              <a:rPr lang="ja-JP" altLang="en-US" sz="1400" b="1" dirty="0" smtClean="0">
                <a:solidFill>
                  <a:schemeClr val="bg1"/>
                </a:solidFill>
                <a:latin typeface="ＭＳ ゴシック" panose="020B0609070205080204" pitchFamily="49" charset="-128"/>
                <a:ea typeface="ＭＳ ゴシック" panose="020B0609070205080204" pitchFamily="49" charset="-128"/>
              </a:rPr>
              <a:t> 奨学生受給者</a:t>
            </a:r>
            <a:r>
              <a:rPr lang="en-US" altLang="ja-JP" sz="14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希望者</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登録</a:t>
            </a:r>
            <a:r>
              <a:rPr lang="en-US" altLang="ja-JP" sz="1400" b="1" dirty="0" smtClean="0">
                <a:solidFill>
                  <a:srgbClr val="FF0000"/>
                </a:solidFill>
                <a:latin typeface="ＭＳ ゴシック" panose="020B0609070205080204" pitchFamily="49" charset="-128"/>
                <a:ea typeface="ＭＳ ゴシック" panose="020B0609070205080204" pitchFamily="49" charset="-128"/>
              </a:rPr>
              <a:t>】</a:t>
            </a:r>
            <a:r>
              <a:rPr lang="en-US" altLang="ja-JP" sz="1400" b="1" dirty="0" smtClean="0">
                <a:solidFill>
                  <a:schemeClr val="bg1"/>
                </a:solidFill>
                <a:latin typeface="ＭＳ ゴシック" panose="020B0609070205080204" pitchFamily="49" charset="-128"/>
                <a:ea typeface="ＭＳ ゴシック" panose="020B0609070205080204" pitchFamily="49" charset="-128"/>
              </a:rPr>
              <a:t/>
            </a:r>
            <a:br>
              <a:rPr lang="en-US" altLang="ja-JP" sz="1400" b="1" dirty="0" smtClean="0">
                <a:solidFill>
                  <a:schemeClr val="bg1"/>
                </a:solidFill>
                <a:latin typeface="ＭＳ ゴシック" panose="020B0609070205080204" pitchFamily="49" charset="-128"/>
                <a:ea typeface="ＭＳ ゴシック" panose="020B0609070205080204" pitchFamily="49" charset="-128"/>
              </a:rPr>
            </a:br>
            <a:r>
              <a:rPr lang="ja-JP" altLang="en-US" sz="1400" b="1" dirty="0" smtClean="0">
                <a:solidFill>
                  <a:schemeClr val="bg1"/>
                </a:solidFill>
                <a:latin typeface="ＭＳ ゴシック" panose="020B0609070205080204" pitchFamily="49" charset="-128"/>
                <a:ea typeface="ＭＳ ゴシック" panose="020B0609070205080204" pitchFamily="49" charset="-128"/>
              </a:rPr>
              <a:t>　</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4544020" y="4668853"/>
            <a:ext cx="2717793" cy="2540596"/>
          </a:xfrm>
          <a:prstGeom prst="rect">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658936" y="4760468"/>
            <a:ext cx="2533039" cy="369332"/>
          </a:xfrm>
          <a:prstGeom prst="rect">
            <a:avLst/>
          </a:prstGeom>
          <a:ln>
            <a:solidFill>
              <a:schemeClr val="bg1"/>
            </a:solidFill>
          </a:ln>
        </p:spPr>
        <p:txBody>
          <a:bodyPr wrap="square">
            <a:spAutoFit/>
          </a:bodyPr>
          <a:lstStyle/>
          <a:p>
            <a:r>
              <a:rPr lang="ja-JP" altLang="en-US" sz="1800" dirty="0" smtClean="0">
                <a:solidFill>
                  <a:schemeClr val="bg1"/>
                </a:solidFill>
                <a:latin typeface="ＭＳ ゴシック" panose="020B0609070205080204" pitchFamily="49" charset="-128"/>
                <a:ea typeface="ＭＳ ゴシック" panose="020B0609070205080204" pitchFamily="49" charset="-128"/>
              </a:rPr>
              <a:t>ボランティア依頼団体</a:t>
            </a:r>
            <a:endParaRPr lang="en-US" altLang="ja-JP" sz="1800" dirty="0" smtClean="0">
              <a:solidFill>
                <a:schemeClr val="bg1"/>
              </a:solidFill>
              <a:latin typeface="ＭＳ ゴシック" panose="020B0609070205080204" pitchFamily="49" charset="-128"/>
              <a:ea typeface="ＭＳ ゴシック" panose="020B0609070205080204" pitchFamily="49" charset="-128"/>
            </a:endParaRPr>
          </a:p>
        </p:txBody>
      </p:sp>
      <p:sp>
        <p:nvSpPr>
          <p:cNvPr id="48" name="正方形/長方形 47"/>
          <p:cNvSpPr/>
          <p:nvPr/>
        </p:nvSpPr>
        <p:spPr>
          <a:xfrm>
            <a:off x="4700735" y="5197321"/>
            <a:ext cx="2637622" cy="2323713"/>
          </a:xfrm>
          <a:prstGeom prst="rect">
            <a:avLst/>
          </a:prstGeom>
        </p:spPr>
        <p:txBody>
          <a:bodyPr wrap="square">
            <a:spAutoFit/>
          </a:bodyP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rPr>
              <a:t>〇　市町，学校，自治会</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a:p>
            <a:r>
              <a:rPr lang="ja-JP" altLang="en-US" sz="1400" b="1" dirty="0" smtClean="0">
                <a:solidFill>
                  <a:schemeClr val="bg1"/>
                </a:solidFill>
                <a:latin typeface="ＭＳ ゴシック" panose="020B0609070205080204" pitchFamily="49" charset="-128"/>
                <a:ea typeface="ＭＳ ゴシック" panose="020B0609070205080204" pitchFamily="49" charset="-128"/>
              </a:rPr>
              <a:t>〇　学生団体</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a:p>
            <a:r>
              <a:rPr lang="ja-JP" altLang="en-US" sz="1400" b="1" dirty="0" smtClean="0">
                <a:solidFill>
                  <a:schemeClr val="bg1"/>
                </a:solidFill>
                <a:latin typeface="ＭＳ ゴシック" panose="020B0609070205080204" pitchFamily="49" charset="-128"/>
                <a:ea typeface="ＭＳ ゴシック" panose="020B0609070205080204" pitchFamily="49" charset="-128"/>
              </a:rPr>
              <a:t>〇　国際交流団体等</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a:p>
            <a:endParaRPr lang="en-US" altLang="ja-JP" sz="1400" b="1" dirty="0">
              <a:solidFill>
                <a:schemeClr val="bg1"/>
              </a:solidFill>
              <a:latin typeface="ＭＳ ゴシック" panose="020B0609070205080204" pitchFamily="49" charset="-128"/>
              <a:ea typeface="ＭＳ ゴシック" panose="020B0609070205080204" pitchFamily="49" charset="-128"/>
            </a:endParaRPr>
          </a:p>
          <a:p>
            <a:r>
              <a:rPr lang="ja-JP" altLang="en-US" sz="1300" b="1" dirty="0" smtClean="0">
                <a:solidFill>
                  <a:schemeClr val="bg1"/>
                </a:solidFill>
                <a:latin typeface="ＭＳ ゴシック" panose="020B0609070205080204" pitchFamily="49" charset="-128"/>
                <a:ea typeface="ＭＳ ゴシック" panose="020B0609070205080204" pitchFamily="49" charset="-128"/>
              </a:rPr>
              <a:t>■ </a:t>
            </a:r>
            <a:r>
              <a:rPr lang="ja-JP" altLang="en-US" sz="1300" b="1" dirty="0">
                <a:solidFill>
                  <a:schemeClr val="bg1"/>
                </a:solidFill>
                <a:latin typeface="ＭＳ ゴシック" panose="020B0609070205080204" pitchFamily="49" charset="-128"/>
                <a:ea typeface="ＭＳ ゴシック" panose="020B0609070205080204" pitchFamily="49" charset="-128"/>
              </a:rPr>
              <a:t>学校での児童生徒との交流</a:t>
            </a:r>
            <a:endParaRPr lang="en-US" altLang="ja-JP" sz="1300" b="1" dirty="0">
              <a:solidFill>
                <a:schemeClr val="bg1"/>
              </a:solidFill>
              <a:latin typeface="ＭＳ ゴシック" panose="020B0609070205080204" pitchFamily="49" charset="-128"/>
              <a:ea typeface="ＭＳ ゴシック" panose="020B0609070205080204" pitchFamily="49" charset="-128"/>
            </a:endParaRPr>
          </a:p>
          <a:p>
            <a:r>
              <a:rPr lang="ja-JP" altLang="en-US" sz="1300" b="1" dirty="0">
                <a:solidFill>
                  <a:schemeClr val="bg1"/>
                </a:solidFill>
                <a:latin typeface="ＭＳ ゴシック" panose="020B0609070205080204" pitchFamily="49" charset="-128"/>
                <a:ea typeface="ＭＳ ゴシック" panose="020B0609070205080204" pitchFamily="49" charset="-128"/>
              </a:rPr>
              <a:t>■ 地域の祭り・イベント</a:t>
            </a:r>
            <a:endParaRPr lang="en-US" altLang="ja-JP" sz="1300" b="1" dirty="0">
              <a:solidFill>
                <a:schemeClr val="bg1"/>
              </a:solidFill>
              <a:latin typeface="ＭＳ ゴシック" panose="020B0609070205080204" pitchFamily="49" charset="-128"/>
              <a:ea typeface="ＭＳ ゴシック" panose="020B0609070205080204" pitchFamily="49" charset="-128"/>
            </a:endParaRPr>
          </a:p>
          <a:p>
            <a:r>
              <a:rPr lang="ja-JP" altLang="en-US" sz="1300" b="1" dirty="0">
                <a:solidFill>
                  <a:schemeClr val="bg1"/>
                </a:solidFill>
                <a:latin typeface="ＭＳ ゴシック" panose="020B0609070205080204" pitchFamily="49" charset="-128"/>
                <a:ea typeface="ＭＳ ゴシック" panose="020B0609070205080204" pitchFamily="49" charset="-128"/>
              </a:rPr>
              <a:t>■ 多文化共生研修の講師</a:t>
            </a:r>
            <a:endParaRPr lang="en-US" altLang="ja-JP" sz="1300" b="1" dirty="0">
              <a:solidFill>
                <a:schemeClr val="bg1"/>
              </a:solidFill>
              <a:latin typeface="ＭＳ ゴシック" panose="020B0609070205080204" pitchFamily="49" charset="-128"/>
              <a:ea typeface="ＭＳ ゴシック" panose="020B0609070205080204" pitchFamily="49" charset="-128"/>
            </a:endParaRPr>
          </a:p>
          <a:p>
            <a:r>
              <a:rPr lang="ja-JP" altLang="en-US" sz="1300" b="1" dirty="0">
                <a:solidFill>
                  <a:schemeClr val="bg1"/>
                </a:solidFill>
                <a:latin typeface="ＭＳ ゴシック" panose="020B0609070205080204" pitchFamily="49" charset="-128"/>
                <a:ea typeface="ＭＳ ゴシック" panose="020B0609070205080204" pitchFamily="49" charset="-128"/>
              </a:rPr>
              <a:t>■ 災害ボランティア参加</a:t>
            </a:r>
            <a:endParaRPr lang="en-US" altLang="ja-JP" sz="1300" b="1" dirty="0">
              <a:solidFill>
                <a:schemeClr val="bg1"/>
              </a:solidFill>
              <a:latin typeface="ＭＳ ゴシック" panose="020B0609070205080204" pitchFamily="49" charset="-128"/>
              <a:ea typeface="ＭＳ ゴシック" panose="020B0609070205080204" pitchFamily="49" charset="-128"/>
            </a:endParaRPr>
          </a:p>
          <a:p>
            <a:r>
              <a:rPr lang="ja-JP" altLang="en-US" sz="1300" b="1" dirty="0">
                <a:solidFill>
                  <a:schemeClr val="bg1"/>
                </a:solidFill>
                <a:latin typeface="ＭＳ ゴシック" panose="020B0609070205080204" pitchFamily="49" charset="-128"/>
                <a:ea typeface="ＭＳ ゴシック" panose="020B0609070205080204" pitchFamily="49" charset="-128"/>
              </a:rPr>
              <a:t>■ インバウンドイベント など</a:t>
            </a:r>
            <a:endParaRPr lang="en-US" altLang="ja-JP" sz="1300" b="1" dirty="0">
              <a:solidFill>
                <a:schemeClr val="bg1"/>
              </a:solidFill>
              <a:latin typeface="ＭＳ ゴシック" panose="020B0609070205080204" pitchFamily="49" charset="-128"/>
              <a:ea typeface="ＭＳ ゴシック" panose="020B0609070205080204" pitchFamily="49" charset="-128"/>
            </a:endParaRPr>
          </a:p>
          <a:p>
            <a:r>
              <a:rPr lang="en-US" altLang="ja-JP" sz="1200" dirty="0" smtClean="0">
                <a:solidFill>
                  <a:schemeClr val="bg1"/>
                </a:solidFill>
                <a:latin typeface="ＭＳ 明朝" panose="02020609040205080304" pitchFamily="17" charset="-128"/>
                <a:ea typeface="ＭＳ 明朝" panose="02020609040205080304" pitchFamily="17" charset="-128"/>
              </a:rPr>
              <a:t/>
            </a:r>
            <a:br>
              <a:rPr lang="en-US" altLang="ja-JP" sz="1200" dirty="0" smtClean="0">
                <a:solidFill>
                  <a:schemeClr val="bg1"/>
                </a:solidFill>
                <a:latin typeface="ＭＳ 明朝" panose="02020609040205080304" pitchFamily="17" charset="-128"/>
                <a:ea typeface="ＭＳ 明朝" panose="02020609040205080304" pitchFamily="17" charset="-128"/>
              </a:rPr>
            </a:br>
            <a:r>
              <a:rPr lang="ja-JP" altLang="en-US" sz="1200" dirty="0" smtClean="0">
                <a:solidFill>
                  <a:schemeClr val="bg1"/>
                </a:solidFill>
                <a:latin typeface="ＭＳ 明朝" panose="02020609040205080304" pitchFamily="17" charset="-128"/>
                <a:ea typeface="ＭＳ 明朝" panose="02020609040205080304" pitchFamily="17" charset="-128"/>
              </a:rPr>
              <a:t>　　</a:t>
            </a:r>
            <a:endParaRPr lang="en-US" altLang="ja-JP" sz="1200" dirty="0" smtClean="0">
              <a:solidFill>
                <a:schemeClr val="bg1"/>
              </a:solidFill>
              <a:latin typeface="ＭＳ 明朝" panose="02020609040205080304" pitchFamily="17" charset="-128"/>
              <a:ea typeface="ＭＳ 明朝" panose="02020609040205080304" pitchFamily="17" charset="-128"/>
            </a:endParaRPr>
          </a:p>
        </p:txBody>
      </p:sp>
      <p:sp>
        <p:nvSpPr>
          <p:cNvPr id="49" name="正方形/長方形 48"/>
          <p:cNvSpPr/>
          <p:nvPr/>
        </p:nvSpPr>
        <p:spPr>
          <a:xfrm>
            <a:off x="672679" y="3153515"/>
            <a:ext cx="6579291" cy="644590"/>
          </a:xfrm>
          <a:prstGeom prst="rect">
            <a:avLst/>
          </a:prstGeom>
          <a:ln w="19050">
            <a:solidFill>
              <a:srgbClr val="070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ＭＳ ゴシック" panose="020B0609070205080204" pitchFamily="49" charset="-128"/>
                <a:ea typeface="ＭＳ ゴシック" panose="020B0609070205080204" pitchFamily="49" charset="-128"/>
              </a:rPr>
              <a:t>広島県留学生活躍支援センター</a:t>
            </a:r>
            <a:endParaRPr kumimoji="1" lang="ja-JP" altLang="en-US" b="1" dirty="0">
              <a:solidFill>
                <a:schemeClr val="bg1"/>
              </a:solidFill>
              <a:latin typeface="ＭＳ ゴシック" panose="020B0609070205080204" pitchFamily="49" charset="-128"/>
              <a:ea typeface="ＭＳ ゴシック" panose="020B0609070205080204" pitchFamily="49" charset="-128"/>
            </a:endParaRPr>
          </a:p>
        </p:txBody>
      </p:sp>
      <p:sp>
        <p:nvSpPr>
          <p:cNvPr id="50" name="上矢印 49"/>
          <p:cNvSpPr/>
          <p:nvPr/>
        </p:nvSpPr>
        <p:spPr>
          <a:xfrm>
            <a:off x="4486170" y="3928176"/>
            <a:ext cx="1059751" cy="620980"/>
          </a:xfrm>
          <a:prstGeom prst="upArrow">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4749048" y="4040506"/>
            <a:ext cx="607205" cy="523220"/>
          </a:xfrm>
          <a:prstGeom prst="rect">
            <a:avLst/>
          </a:prstGeom>
        </p:spPr>
        <p:txBody>
          <a:bodyPr wrap="square">
            <a:spAutoFit/>
          </a:bodyP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rPr>
              <a:t>派遣依頼</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53" name="上矢印 52"/>
          <p:cNvSpPr/>
          <p:nvPr/>
        </p:nvSpPr>
        <p:spPr>
          <a:xfrm>
            <a:off x="966449" y="3923858"/>
            <a:ext cx="1059751" cy="661158"/>
          </a:xfrm>
          <a:prstGeom prst="upArrow">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247774" y="4034808"/>
            <a:ext cx="607205" cy="523220"/>
          </a:xfrm>
          <a:prstGeom prst="rect">
            <a:avLst/>
          </a:prstGeom>
        </p:spPr>
        <p:txBody>
          <a:bodyPr wrap="square">
            <a:spAutoFit/>
          </a:bodyP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rPr>
              <a:t>登録申込</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20" name="下矢印 19"/>
          <p:cNvSpPr/>
          <p:nvPr/>
        </p:nvSpPr>
        <p:spPr>
          <a:xfrm>
            <a:off x="2328540" y="3954111"/>
            <a:ext cx="1001200" cy="676444"/>
          </a:xfrm>
          <a:prstGeom prst="downArrow">
            <a:avLst/>
          </a:prstGeom>
          <a:ln w="19050">
            <a:solidFill>
              <a:srgbClr val="070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2572920" y="4009325"/>
            <a:ext cx="607205" cy="523220"/>
          </a:xfrm>
          <a:prstGeom prst="rect">
            <a:avLst/>
          </a:prstGeom>
        </p:spPr>
        <p:txBody>
          <a:bodyPr wrap="square">
            <a:spAutoFit/>
          </a:bodyP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rPr>
              <a:t>登録決定</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56" name="下矢印 55"/>
          <p:cNvSpPr/>
          <p:nvPr/>
        </p:nvSpPr>
        <p:spPr>
          <a:xfrm>
            <a:off x="6034262" y="3937875"/>
            <a:ext cx="1001200" cy="676444"/>
          </a:xfrm>
          <a:prstGeom prst="downArrow">
            <a:avLst/>
          </a:prstGeom>
          <a:ln w="19050">
            <a:solidFill>
              <a:srgbClr val="070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267192" y="3994883"/>
            <a:ext cx="607205" cy="523220"/>
          </a:xfrm>
          <a:prstGeom prst="rect">
            <a:avLst/>
          </a:prstGeom>
        </p:spPr>
        <p:txBody>
          <a:bodyPr wrap="square">
            <a:spAutoFit/>
          </a:bodyPr>
          <a:lstStyle/>
          <a:p>
            <a:r>
              <a:rPr lang="ja-JP" altLang="en-US" sz="1400" b="1" dirty="0" smtClean="0">
                <a:solidFill>
                  <a:schemeClr val="bg1"/>
                </a:solidFill>
                <a:latin typeface="ＭＳ ゴシック" panose="020B0609070205080204" pitchFamily="49" charset="-128"/>
                <a:ea typeface="ＭＳ ゴシック" panose="020B0609070205080204" pitchFamily="49" charset="-128"/>
              </a:rPr>
              <a:t>名簿送付</a:t>
            </a:r>
            <a:endParaRPr lang="en-US" altLang="ja-JP" sz="14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61" name="正方形/長方形 60"/>
          <p:cNvSpPr/>
          <p:nvPr/>
        </p:nvSpPr>
        <p:spPr>
          <a:xfrm>
            <a:off x="3885883" y="5619748"/>
            <a:ext cx="607205" cy="307777"/>
          </a:xfrm>
          <a:prstGeom prst="rect">
            <a:avLst/>
          </a:prstGeom>
        </p:spPr>
        <p:txBody>
          <a:bodyPr wrap="square">
            <a:spAutoFit/>
          </a:bodyPr>
          <a:lstStyle/>
          <a:p>
            <a:endParaRPr lang="en-US" altLang="ja-JP" sz="1400" dirty="0" smtClean="0">
              <a:latin typeface="ＭＳ 明朝" panose="02020609040205080304" pitchFamily="17" charset="-128"/>
              <a:ea typeface="ＭＳ 明朝" panose="02020609040205080304" pitchFamily="17" charset="-128"/>
            </a:endParaRPr>
          </a:p>
        </p:txBody>
      </p:sp>
      <p:sp>
        <p:nvSpPr>
          <p:cNvPr id="43" name="左矢印 42"/>
          <p:cNvSpPr/>
          <p:nvPr/>
        </p:nvSpPr>
        <p:spPr>
          <a:xfrm rot="10800000">
            <a:off x="3720002" y="5987374"/>
            <a:ext cx="747993" cy="605580"/>
          </a:xfrm>
          <a:prstGeom prst="leftArrow">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675208" y="7251375"/>
            <a:ext cx="2873584" cy="89635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755905" y="7256420"/>
            <a:ext cx="2893852" cy="584775"/>
          </a:xfrm>
          <a:prstGeom prst="rect">
            <a:avLst/>
          </a:prstGeom>
        </p:spPr>
        <p:txBody>
          <a:bodyPr wrap="square">
            <a:spAutoFit/>
          </a:bodyPr>
          <a:lstStyle/>
          <a:p>
            <a:r>
              <a:rPr lang="ja-JP" altLang="en-US" sz="1600" b="1" dirty="0">
                <a:latin typeface="ＭＳ ゴシック" panose="020B0609070205080204" pitchFamily="49" charset="-128"/>
                <a:ea typeface="ＭＳ ゴシック" panose="020B0609070205080204" pitchFamily="49" charset="-128"/>
              </a:rPr>
              <a:t>■　日本人</a:t>
            </a:r>
            <a:r>
              <a:rPr lang="ja-JP" altLang="en-US" sz="1600" b="1" dirty="0" smtClean="0">
                <a:latin typeface="ＭＳ ゴシック" panose="020B0609070205080204" pitchFamily="49" charset="-128"/>
                <a:ea typeface="ＭＳ ゴシック" panose="020B0609070205080204" pitchFamily="49" charset="-128"/>
              </a:rPr>
              <a:t>学生</a:t>
            </a:r>
            <a:endParaRPr lang="en-US" altLang="ja-JP" sz="1600" b="1" dirty="0" smtClean="0">
              <a:latin typeface="ＭＳ ゴシック" panose="020B0609070205080204" pitchFamily="49" charset="-128"/>
              <a:ea typeface="ＭＳ ゴシック" panose="020B0609070205080204" pitchFamily="49" charset="-128"/>
            </a:endParaRPr>
          </a:p>
          <a:p>
            <a:r>
              <a:rPr lang="ja-JP" altLang="en-US" sz="1600" b="1" dirty="0" smtClean="0">
                <a:latin typeface="ＭＳ ゴシック" panose="020B0609070205080204" pitchFamily="49" charset="-128"/>
                <a:ea typeface="ＭＳ ゴシック" panose="020B0609070205080204" pitchFamily="49" charset="-128"/>
              </a:rPr>
              <a:t>　〇 登録希望者</a:t>
            </a:r>
            <a:endParaRPr lang="en-US" altLang="ja-JP" sz="1600" b="1" dirty="0">
              <a:latin typeface="ＭＳ ゴシック" panose="020B0609070205080204" pitchFamily="49" charset="-128"/>
              <a:ea typeface="ＭＳ ゴシック" panose="020B0609070205080204" pitchFamily="49" charset="-128"/>
            </a:endParaRPr>
          </a:p>
        </p:txBody>
      </p:sp>
      <p:sp>
        <p:nvSpPr>
          <p:cNvPr id="59" name="正方形/長方形 58"/>
          <p:cNvSpPr/>
          <p:nvPr/>
        </p:nvSpPr>
        <p:spPr>
          <a:xfrm>
            <a:off x="694911" y="1256771"/>
            <a:ext cx="1331289" cy="461665"/>
          </a:xfrm>
          <a:prstGeom prst="rect">
            <a:avLst/>
          </a:prstGeom>
        </p:spPr>
        <p:txBody>
          <a:bodyPr wrap="square">
            <a:spAutoFit/>
          </a:bodyPr>
          <a:lstStyle/>
          <a:p>
            <a:r>
              <a:rPr lang="ja-JP" altLang="en-US" sz="2400" dirty="0" smtClean="0">
                <a:solidFill>
                  <a:schemeClr val="bg1"/>
                </a:solidFill>
                <a:latin typeface="ＭＳ ゴシック" panose="020B0609070205080204" pitchFamily="49" charset="-128"/>
                <a:ea typeface="ＭＳ ゴシック" panose="020B0609070205080204" pitchFamily="49" charset="-128"/>
              </a:rPr>
              <a:t>目　的</a:t>
            </a:r>
            <a:endParaRPr lang="en-US" altLang="ja-JP" sz="2400" dirty="0" smtClean="0">
              <a:solidFill>
                <a:schemeClr val="bg1"/>
              </a:solidFill>
              <a:latin typeface="ＭＳ ゴシック" panose="020B0609070205080204" pitchFamily="49" charset="-128"/>
              <a:ea typeface="ＭＳ ゴシック" panose="020B0609070205080204" pitchFamily="49" charset="-128"/>
            </a:endParaRPr>
          </a:p>
        </p:txBody>
      </p:sp>
      <p:sp>
        <p:nvSpPr>
          <p:cNvPr id="62" name="正方形/長方形 61"/>
          <p:cNvSpPr/>
          <p:nvPr/>
        </p:nvSpPr>
        <p:spPr>
          <a:xfrm>
            <a:off x="709431" y="2505173"/>
            <a:ext cx="1331289" cy="461665"/>
          </a:xfrm>
          <a:prstGeom prst="rect">
            <a:avLst/>
          </a:prstGeom>
        </p:spPr>
        <p:txBody>
          <a:bodyPr wrap="square">
            <a:spAutoFit/>
          </a:bodyPr>
          <a:lstStyle/>
          <a:p>
            <a:r>
              <a:rPr lang="ja-JP" altLang="en-US" sz="2400" dirty="0" smtClean="0">
                <a:solidFill>
                  <a:schemeClr val="bg1"/>
                </a:solidFill>
                <a:latin typeface="ＭＳ ゴシック" panose="020B0609070205080204" pitchFamily="49" charset="-128"/>
                <a:ea typeface="ＭＳ ゴシック" panose="020B0609070205080204" pitchFamily="49" charset="-128"/>
              </a:rPr>
              <a:t>仕組み</a:t>
            </a:r>
            <a:endParaRPr lang="en-US" altLang="ja-JP" sz="2400" dirty="0" smtClean="0">
              <a:solidFill>
                <a:schemeClr val="bg1"/>
              </a:solidFill>
              <a:latin typeface="ＭＳ ゴシック" panose="020B0609070205080204" pitchFamily="49" charset="-128"/>
              <a:ea typeface="ＭＳ ゴシック" panose="020B0609070205080204" pitchFamily="49" charset="-128"/>
            </a:endParaRPr>
          </a:p>
        </p:txBody>
      </p:sp>
      <p:sp>
        <p:nvSpPr>
          <p:cNvPr id="63" name="角丸四角形 62"/>
          <p:cNvSpPr/>
          <p:nvPr/>
        </p:nvSpPr>
        <p:spPr>
          <a:xfrm>
            <a:off x="4534978" y="7278184"/>
            <a:ext cx="2726835" cy="893252"/>
          </a:xfrm>
          <a:prstGeom prst="roundRect">
            <a:avLst/>
          </a:prstGeom>
          <a:solidFill>
            <a:schemeClr val="accent2">
              <a:lumMod val="20000"/>
              <a:lumOff val="80000"/>
            </a:schemeClr>
          </a:solidFill>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627069" y="7358991"/>
            <a:ext cx="2784955" cy="738664"/>
          </a:xfrm>
          <a:prstGeom prst="rect">
            <a:avLst/>
          </a:prstGeom>
        </p:spPr>
        <p:txBody>
          <a:bodyPr wrap="square">
            <a:spAutoFit/>
          </a:bodyPr>
          <a:lstStyle/>
          <a:p>
            <a:r>
              <a:rPr lang="ja-JP" altLang="en-US" sz="1400" b="1" dirty="0" smtClean="0">
                <a:latin typeface="ＭＳ ゴシック" panose="020B0609070205080204" pitchFamily="49" charset="-128"/>
                <a:ea typeface="ＭＳ ゴシック" panose="020B0609070205080204" pitchFamily="49" charset="-128"/>
              </a:rPr>
              <a:t>支援センター等主催行事</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国際フェスタ</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伝える</a:t>
            </a:r>
            <a:r>
              <a:rPr lang="en-US" altLang="ja-JP" sz="1400" b="1" dirty="0" smtClean="0">
                <a:latin typeface="ＭＳ ゴシック" panose="020B0609070205080204" pitchFamily="49" charset="-128"/>
                <a:ea typeface="ＭＳ ゴシック" panose="020B0609070205080204" pitchFamily="49" charset="-128"/>
              </a:rPr>
              <a:t>HIROSHIMA</a:t>
            </a:r>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　など</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65" name="左矢印 64"/>
          <p:cNvSpPr/>
          <p:nvPr/>
        </p:nvSpPr>
        <p:spPr>
          <a:xfrm rot="10800000">
            <a:off x="3696799" y="7481345"/>
            <a:ext cx="755478" cy="654828"/>
          </a:xfrm>
          <a:prstGeom prst="leftArrow">
            <a:avLst/>
          </a:prstGeom>
          <a:solidFill>
            <a:schemeClr val="accent2">
              <a:lumMod val="20000"/>
              <a:lumOff val="80000"/>
            </a:schemeClr>
          </a:solidFill>
          <a:ln w="19050">
            <a:solidFill>
              <a:srgbClr val="070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743527" y="7651412"/>
            <a:ext cx="741108" cy="338554"/>
          </a:xfrm>
          <a:prstGeom prst="rect">
            <a:avLst/>
          </a:prstGeom>
          <a:noFill/>
        </p:spPr>
        <p:txBody>
          <a:bodyPr wrap="square" rtlCol="0">
            <a:spAutoFit/>
          </a:bodyPr>
          <a:lstStyle/>
          <a:p>
            <a:r>
              <a:rPr lang="ja-JP" altLang="en-US" sz="1600" dirty="0"/>
              <a:t>従事</a:t>
            </a:r>
            <a:endParaRPr kumimoji="1" lang="ja-JP" altLang="en-US" sz="1600" dirty="0"/>
          </a:p>
        </p:txBody>
      </p:sp>
      <p:sp>
        <p:nvSpPr>
          <p:cNvPr id="6" name="正方形/長方形 5"/>
          <p:cNvSpPr/>
          <p:nvPr/>
        </p:nvSpPr>
        <p:spPr>
          <a:xfrm>
            <a:off x="672679" y="4665187"/>
            <a:ext cx="2877285" cy="3482542"/>
          </a:xfrm>
          <a:prstGeom prst="rect">
            <a:avLst/>
          </a:prstGeom>
          <a:noFill/>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1199746" y="10296550"/>
            <a:ext cx="453970" cy="307777"/>
          </a:xfrm>
          <a:prstGeom prst="rect">
            <a:avLst/>
          </a:prstGeom>
        </p:spPr>
        <p:txBody>
          <a:bodyPr wrap="none">
            <a:spAutoFit/>
          </a:bodyPr>
          <a:lstStyle/>
          <a:p>
            <a:r>
              <a:rPr lang="en-US" altLang="ja-JP" sz="1400" b="1" dirty="0" smtClean="0">
                <a:latin typeface="ＭＳ ゴシック" panose="020B0609070205080204" pitchFamily="49" charset="-128"/>
                <a:ea typeface="ＭＳ ゴシック" panose="020B0609070205080204" pitchFamily="49" charset="-128"/>
              </a:rPr>
              <a:t>TE</a:t>
            </a:r>
            <a:r>
              <a:rPr lang="en-US" altLang="ja-JP" sz="1400" b="1" dirty="0">
                <a:latin typeface="ＭＳ ゴシック" panose="020B0609070205080204" pitchFamily="49" charset="-128"/>
                <a:ea typeface="ＭＳ ゴシック" panose="020B0609070205080204" pitchFamily="49" charset="-128"/>
              </a:rPr>
              <a:t>L</a:t>
            </a:r>
            <a:endParaRPr lang="ja-JP" altLang="en-US" sz="1400" b="1" dirty="0">
              <a:latin typeface="ＭＳ ゴシック" panose="020B0609070205080204" pitchFamily="49" charset="-128"/>
              <a:ea typeface="ＭＳ ゴシック" panose="020B0609070205080204" pitchFamily="49" charset="-128"/>
            </a:endParaRPr>
          </a:p>
        </p:txBody>
      </p:sp>
      <p:pic>
        <p:nvPicPr>
          <p:cNvPr id="11" name="図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56421" y="1587162"/>
            <a:ext cx="1753197" cy="1314898"/>
          </a:xfrm>
          <a:prstGeom prst="rect">
            <a:avLst/>
          </a:prstGeom>
        </p:spPr>
      </p:pic>
      <p:sp>
        <p:nvSpPr>
          <p:cNvPr id="69" name="正方形/長方形 68"/>
          <p:cNvSpPr/>
          <p:nvPr/>
        </p:nvSpPr>
        <p:spPr>
          <a:xfrm>
            <a:off x="722250" y="7778919"/>
            <a:ext cx="2893852" cy="369332"/>
          </a:xfrm>
          <a:prstGeom prst="rect">
            <a:avLst/>
          </a:prstGeom>
        </p:spPr>
        <p:txBody>
          <a:bodyPr wrap="square">
            <a:spAutoFit/>
          </a:bodyPr>
          <a:lstStyle/>
          <a:p>
            <a:r>
              <a:rPr lang="en-US" altLang="ja-JP" sz="900" dirty="0" smtClean="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日本人学生は他団体へは派遣せず，支援センター等の行事のボランティア等に従事する。</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60" name="左矢印 59"/>
          <p:cNvSpPr/>
          <p:nvPr/>
        </p:nvSpPr>
        <p:spPr>
          <a:xfrm>
            <a:off x="3643835" y="5056020"/>
            <a:ext cx="747993" cy="605580"/>
          </a:xfrm>
          <a:prstGeom prst="leftArrow">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左矢印 66"/>
          <p:cNvSpPr/>
          <p:nvPr/>
        </p:nvSpPr>
        <p:spPr>
          <a:xfrm rot="13374356">
            <a:off x="3745693" y="6801393"/>
            <a:ext cx="747993" cy="605580"/>
          </a:xfrm>
          <a:prstGeom prst="leftArrow">
            <a:avLst/>
          </a:prstGeom>
          <a:ln w="19050">
            <a:solidFill>
              <a:srgbClr val="0707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rot="2660326">
            <a:off x="3797077" y="6973408"/>
            <a:ext cx="741108" cy="338554"/>
          </a:xfrm>
          <a:prstGeom prst="rect">
            <a:avLst/>
          </a:prstGeom>
          <a:noFill/>
        </p:spPr>
        <p:txBody>
          <a:bodyPr wrap="square" rtlCol="0">
            <a:spAutoFit/>
          </a:bodyPr>
          <a:lstStyle/>
          <a:p>
            <a:r>
              <a:rPr lang="ja-JP" altLang="en-US" sz="1600" dirty="0"/>
              <a:t>従事</a:t>
            </a:r>
            <a:endParaRPr kumimoji="1" lang="ja-JP" altLang="en-US" sz="1600" dirty="0"/>
          </a:p>
        </p:txBody>
      </p:sp>
      <p:sp>
        <p:nvSpPr>
          <p:cNvPr id="72" name="テキスト ボックス 71"/>
          <p:cNvSpPr txBox="1"/>
          <p:nvPr/>
        </p:nvSpPr>
        <p:spPr>
          <a:xfrm>
            <a:off x="3764872" y="6141070"/>
            <a:ext cx="741108" cy="338554"/>
          </a:xfrm>
          <a:prstGeom prst="rect">
            <a:avLst/>
          </a:prstGeom>
          <a:noFill/>
        </p:spPr>
        <p:txBody>
          <a:bodyPr wrap="square" rtlCol="0">
            <a:spAutoFit/>
          </a:bodyPr>
          <a:lstStyle/>
          <a:p>
            <a:r>
              <a:rPr lang="ja-JP" altLang="en-US" sz="1600" dirty="0"/>
              <a:t>派遣</a:t>
            </a:r>
            <a:endParaRPr kumimoji="1" lang="ja-JP" altLang="en-US" sz="1600" dirty="0"/>
          </a:p>
        </p:txBody>
      </p:sp>
      <p:sp>
        <p:nvSpPr>
          <p:cNvPr id="73" name="テキスト ボックス 72"/>
          <p:cNvSpPr txBox="1"/>
          <p:nvPr/>
        </p:nvSpPr>
        <p:spPr>
          <a:xfrm>
            <a:off x="3777446" y="5194764"/>
            <a:ext cx="741108" cy="338554"/>
          </a:xfrm>
          <a:prstGeom prst="rect">
            <a:avLst/>
          </a:prstGeom>
          <a:noFill/>
        </p:spPr>
        <p:txBody>
          <a:bodyPr wrap="square" rtlCol="0">
            <a:spAutoFit/>
          </a:bodyPr>
          <a:lstStyle/>
          <a:p>
            <a:r>
              <a:rPr lang="ja-JP" altLang="en-US" sz="1600" dirty="0"/>
              <a:t>調整</a:t>
            </a:r>
            <a:endParaRPr kumimoji="1" lang="ja-JP" altLang="en-US" sz="1600" dirty="0"/>
          </a:p>
        </p:txBody>
      </p:sp>
      <p:sp>
        <p:nvSpPr>
          <p:cNvPr id="3" name="正方形/長方形 2"/>
          <p:cNvSpPr/>
          <p:nvPr/>
        </p:nvSpPr>
        <p:spPr>
          <a:xfrm>
            <a:off x="834459" y="5987374"/>
            <a:ext cx="2591641" cy="7752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561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58962" y="6768158"/>
            <a:ext cx="7130798" cy="2108555"/>
          </a:xfrm>
          <a:prstGeom prst="rect">
            <a:avLst/>
          </a:prstGeom>
          <a:solidFill>
            <a:schemeClr val="accent6">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just">
              <a:spcAft>
                <a:spcPts val="0"/>
              </a:spcAft>
            </a:pP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1" y="-72686"/>
            <a:ext cx="7757534" cy="10950570"/>
          </a:xfrm>
          <a:prstGeom prst="rect">
            <a:avLst/>
          </a:prstGeom>
        </p:spPr>
      </p:pic>
      <p:sp>
        <p:nvSpPr>
          <p:cNvPr id="4" name="正方形/長方形 3"/>
          <p:cNvSpPr/>
          <p:nvPr/>
        </p:nvSpPr>
        <p:spPr>
          <a:xfrm>
            <a:off x="626977" y="987983"/>
            <a:ext cx="6539662" cy="861774"/>
          </a:xfrm>
          <a:prstGeom prst="rect">
            <a:avLst/>
          </a:prstGeom>
        </p:spPr>
        <p:txBody>
          <a:bodyPr wrap="square">
            <a:spAutoFit/>
          </a:bodyPr>
          <a:lstStyle/>
          <a:p>
            <a:r>
              <a:rPr lang="ja-JP" altLang="en-US" sz="1800" b="1"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広島県留学生活躍支援センターでは，学校，自治会，公的団体等が実施するイベントへ留学生を派遣し，国際交流や多文化共生の取組を支援します。</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543048" y="10099566"/>
            <a:ext cx="1354858" cy="323165"/>
          </a:xfrm>
          <a:prstGeom prst="rect">
            <a:avLst/>
          </a:prstGeom>
        </p:spPr>
        <p:txBody>
          <a:bodyPr wrap="none">
            <a:spAutoFit/>
          </a:bodyPr>
          <a:lstStyle/>
          <a:p>
            <a:r>
              <a:rPr lang="en-US" altLang="ja-JP" sz="1500" dirty="0" smtClean="0">
                <a:latin typeface="HGPｺﾞｼｯｸE" panose="020B0900000000000000" pitchFamily="50" charset="-128"/>
                <a:ea typeface="HGPｺﾞｼｯｸE" panose="020B0900000000000000" pitchFamily="50" charset="-128"/>
              </a:rPr>
              <a:t>082-541-3781</a:t>
            </a:r>
            <a:endParaRPr lang="ja-JP" altLang="en-US" sz="1500" dirty="0">
              <a:latin typeface="HGPｺﾞｼｯｸE" panose="020B0900000000000000" pitchFamily="50" charset="-128"/>
              <a:ea typeface="HGPｺﾞｼｯｸE" panose="020B0900000000000000" pitchFamily="50" charset="-128"/>
            </a:endParaRPr>
          </a:p>
        </p:txBody>
      </p:sp>
      <p:sp>
        <p:nvSpPr>
          <p:cNvPr id="17" name="正方形/長方形 16"/>
          <p:cNvSpPr/>
          <p:nvPr/>
        </p:nvSpPr>
        <p:spPr>
          <a:xfrm>
            <a:off x="4209913" y="10055613"/>
            <a:ext cx="3078122" cy="338554"/>
          </a:xfrm>
          <a:prstGeom prst="rect">
            <a:avLst/>
          </a:prstGeom>
        </p:spPr>
        <p:txBody>
          <a:bodyPr wrap="square">
            <a:spAutoFit/>
          </a:bodyPr>
          <a:lstStyle/>
          <a:p>
            <a:r>
              <a:rPr lang="en-US" altLang="ja-JP" sz="1600" dirty="0" smtClean="0">
                <a:ea typeface="HGPｺﾞｼｯｸE" panose="020B0900000000000000" pitchFamily="50" charset="-128"/>
              </a:rPr>
              <a:t>office@int-students-hiroshima.jp</a:t>
            </a:r>
            <a:endParaRPr lang="ja-JP" altLang="en-US" sz="1600" dirty="0">
              <a:ea typeface="HGPｺﾞｼｯｸE" panose="020B0900000000000000" pitchFamily="50" charset="-128"/>
            </a:endParaRPr>
          </a:p>
        </p:txBody>
      </p:sp>
      <p:sp>
        <p:nvSpPr>
          <p:cNvPr id="21" name="正方形/長方形 20"/>
          <p:cNvSpPr/>
          <p:nvPr/>
        </p:nvSpPr>
        <p:spPr>
          <a:xfrm>
            <a:off x="440823" y="4226627"/>
            <a:ext cx="6948937" cy="1466445"/>
          </a:xfrm>
          <a:prstGeom prst="rect">
            <a:avLst/>
          </a:prstGeom>
          <a:solidFill>
            <a:schemeClr val="accent6">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just">
              <a:spcAft>
                <a:spcPts val="0"/>
              </a:spcAft>
            </a:pP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正方形/長方形 22"/>
          <p:cNvSpPr/>
          <p:nvPr/>
        </p:nvSpPr>
        <p:spPr>
          <a:xfrm>
            <a:off x="966941" y="10087607"/>
            <a:ext cx="445343" cy="347085"/>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4" name="正方形/長方形 33"/>
          <p:cNvSpPr/>
          <p:nvPr/>
        </p:nvSpPr>
        <p:spPr>
          <a:xfrm>
            <a:off x="3759888" y="10074927"/>
            <a:ext cx="450025" cy="354454"/>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正方形/長方形 14"/>
          <p:cNvSpPr/>
          <p:nvPr/>
        </p:nvSpPr>
        <p:spPr>
          <a:xfrm>
            <a:off x="3764090" y="10129043"/>
            <a:ext cx="463588" cy="246221"/>
          </a:xfrm>
          <a:prstGeom prst="rect">
            <a:avLst/>
          </a:prstGeom>
        </p:spPr>
        <p:txBody>
          <a:bodyPr wrap="none">
            <a:spAutoFit/>
          </a:bodyPr>
          <a:lstStyle/>
          <a:p>
            <a:r>
              <a:rPr lang="en-US" altLang="ja-JP" sz="1000" dirty="0">
                <a:latin typeface="HGPｺﾞｼｯｸE" panose="020B0900000000000000" pitchFamily="50" charset="-128"/>
                <a:ea typeface="HGPｺﾞｼｯｸE" panose="020B0900000000000000" pitchFamily="50" charset="-128"/>
              </a:rPr>
              <a:t>MAIL</a:t>
            </a:r>
            <a:endParaRPr lang="ja-JP" altLang="en-US" sz="1000" dirty="0">
              <a:latin typeface="HGPｺﾞｼｯｸE" panose="020B0900000000000000" pitchFamily="50" charset="-128"/>
              <a:ea typeface="HGPｺﾞｼｯｸE" panose="020B0900000000000000" pitchFamily="50" charset="-128"/>
            </a:endParaRPr>
          </a:p>
        </p:txBody>
      </p:sp>
      <p:sp>
        <p:nvSpPr>
          <p:cNvPr id="24" name="正方形/長方形 23"/>
          <p:cNvSpPr/>
          <p:nvPr/>
        </p:nvSpPr>
        <p:spPr>
          <a:xfrm>
            <a:off x="162024" y="9712713"/>
            <a:ext cx="5471763" cy="3429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広島県留学生活躍支援センター　　担当者：福原，平岩　　</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413876" y="348762"/>
            <a:ext cx="7226935" cy="584775"/>
          </a:xfrm>
          <a:prstGeom prst="rect">
            <a:avLst/>
          </a:prstGeom>
        </p:spPr>
        <p:txBody>
          <a:bodyPr wrap="square">
            <a:spAutoFit/>
          </a:bodyPr>
          <a:lstStyle/>
          <a:p>
            <a:pPr algn="ctr"/>
            <a:r>
              <a:rPr lang="ja-JP" altLang="en-US" sz="3200" dirty="0" smtClean="0">
                <a:ln w="0">
                  <a:solidFill>
                    <a:srgbClr val="EC6D81"/>
                  </a:solidFill>
                </a:ln>
                <a:solidFill>
                  <a:srgbClr val="0707DF"/>
                </a:solidFill>
                <a:effectLst>
                  <a:outerShdw blurRad="38100" dist="19050" dir="2700000" algn="tl" rotWithShape="0">
                    <a:schemeClr val="dk1">
                      <a:alpha val="40000"/>
                    </a:schemeClr>
                  </a:outerShdw>
                </a:effectLst>
              </a:rPr>
              <a:t>広島県内の留学生を派遣します！</a:t>
            </a:r>
            <a:endParaRPr lang="ja-JP" altLang="en-US" sz="3200" dirty="0">
              <a:ln w="0">
                <a:solidFill>
                  <a:srgbClr val="EC6D81"/>
                </a:solidFill>
              </a:ln>
              <a:solidFill>
                <a:srgbClr val="0707DF"/>
              </a:solidFill>
              <a:effectLst>
                <a:outerShdw blurRad="38100" dist="19050" dir="2700000" algn="tl" rotWithShape="0">
                  <a:schemeClr val="dk1">
                    <a:alpha val="40000"/>
                  </a:schemeClr>
                </a:outerShdw>
              </a:effectLst>
            </a:endParaRPr>
          </a:p>
        </p:txBody>
      </p:sp>
      <p:sp>
        <p:nvSpPr>
          <p:cNvPr id="5" name="正方形/長方形 4"/>
          <p:cNvSpPr/>
          <p:nvPr/>
        </p:nvSpPr>
        <p:spPr>
          <a:xfrm>
            <a:off x="297237" y="5402599"/>
            <a:ext cx="1923240" cy="584775"/>
          </a:xfrm>
          <a:prstGeom prst="rect">
            <a:avLst/>
          </a:prstGeom>
        </p:spPr>
        <p:txBody>
          <a:bodyPr wrap="square" anchor="ctr">
            <a:spAutoFit/>
          </a:bodyPr>
          <a:lstStyle/>
          <a:p>
            <a:pPr algn="ctr"/>
            <a:endParaRPr lang="zh-TW" altLang="en-US" sz="1800" dirty="0" smtClean="0">
              <a:solidFill>
                <a:schemeClr val="bg1"/>
              </a:solidFill>
              <a:latin typeface="HGPｺﾞｼｯｸE" panose="020B0900000000000000" pitchFamily="50" charset="-128"/>
              <a:ea typeface="HGPｺﾞｼｯｸE" panose="020B0900000000000000" pitchFamily="50" charset="-128"/>
            </a:endParaRPr>
          </a:p>
          <a:p>
            <a:pPr algn="ctr"/>
            <a:endParaRPr lang="ja-JP" altLang="en-US" sz="1400" dirty="0">
              <a:solidFill>
                <a:schemeClr val="bg1"/>
              </a:solidFill>
              <a:latin typeface="HGPｺﾞｼｯｸE" panose="020B0900000000000000" pitchFamily="50" charset="-128"/>
              <a:ea typeface="HGPｺﾞｼｯｸE" panose="020B0900000000000000" pitchFamily="50" charset="-128"/>
            </a:endParaRPr>
          </a:p>
        </p:txBody>
      </p:sp>
      <p:sp>
        <p:nvSpPr>
          <p:cNvPr id="25" name="正方形/長方形 24"/>
          <p:cNvSpPr/>
          <p:nvPr/>
        </p:nvSpPr>
        <p:spPr>
          <a:xfrm>
            <a:off x="455300" y="6360643"/>
            <a:ext cx="6919979" cy="861774"/>
          </a:xfrm>
          <a:prstGeom prst="rect">
            <a:avLst/>
          </a:prstGeom>
          <a:solidFill>
            <a:schemeClr val="accent6">
              <a:lumMod val="20000"/>
              <a:lumOff val="80000"/>
            </a:schemeClr>
          </a:solidFill>
        </p:spPr>
        <p:txBody>
          <a:bodyPr wrap="square">
            <a:spAutoFit/>
          </a:bodyPr>
          <a:lstStyle/>
          <a:p>
            <a:pPr>
              <a:lnSpc>
                <a:spcPts val="20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〇 </a:t>
            </a:r>
            <a:r>
              <a:rPr lang="ja-JP" altLang="en-US" sz="1400" dirty="0">
                <a:latin typeface="HG丸ｺﾞｼｯｸM-PRO" panose="020F0600000000000000" pitchFamily="50" charset="-128"/>
                <a:ea typeface="HG丸ｺﾞｼｯｸM-PRO" panose="020F0600000000000000" pitchFamily="50" charset="-128"/>
              </a:rPr>
              <a:t>派遣時期は原則として，土日祝日，長期</a:t>
            </a:r>
            <a:r>
              <a:rPr lang="ja-JP" altLang="en-US" sz="1400" dirty="0" smtClean="0">
                <a:latin typeface="HG丸ｺﾞｼｯｸM-PRO" panose="020F0600000000000000" pitchFamily="50" charset="-128"/>
                <a:ea typeface="HG丸ｺﾞｼｯｸM-PRO" panose="020F0600000000000000" pitchFamily="50" charset="-128"/>
              </a:rPr>
              <a:t>休暇の期間中等とします。</a:t>
            </a:r>
            <a:endParaRPr lang="en-US" altLang="ja-JP" sz="14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smtClean="0">
                <a:latin typeface="HG丸ｺﾞｼｯｸM-PRO" panose="020F0600000000000000" pitchFamily="50" charset="-128"/>
                <a:ea typeface="HG丸ｺﾞｼｯｸM-PRO" panose="020F0600000000000000" pitchFamily="50" charset="-128"/>
              </a:rPr>
              <a:t>  〇 謝金は任意としますが，旅費は派遣団体で支給してください。</a:t>
            </a:r>
            <a:endParaRPr lang="en-US" altLang="ja-JP" sz="14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smtClean="0">
                <a:latin typeface="HG丸ｺﾞｼｯｸM-PRO" panose="020F0600000000000000" pitchFamily="50" charset="-128"/>
                <a:ea typeface="HG丸ｺﾞｼｯｸM-PRO" panose="020F0600000000000000" pitchFamily="50" charset="-128"/>
              </a:rPr>
              <a:t>  〇 派遣団体の負担で，</a:t>
            </a:r>
            <a:r>
              <a:rPr lang="ja-JP" altLang="en-US" sz="1400" dirty="0">
                <a:latin typeface="HG丸ｺﾞｼｯｸM-PRO" panose="020F0600000000000000" pitchFamily="50" charset="-128"/>
                <a:ea typeface="HG丸ｺﾞｼｯｸM-PRO" panose="020F0600000000000000" pitchFamily="50" charset="-128"/>
              </a:rPr>
              <a:t>「ボランティア活用保険」</a:t>
            </a:r>
            <a:r>
              <a:rPr lang="ja-JP" altLang="en-US" sz="1400" dirty="0" smtClean="0">
                <a:latin typeface="HG丸ｺﾞｼｯｸM-PRO" panose="020F0600000000000000" pitchFamily="50" charset="-128"/>
                <a:ea typeface="HG丸ｺﾞｼｯｸM-PRO" panose="020F0600000000000000" pitchFamily="50" charset="-128"/>
              </a:rPr>
              <a:t>に必ず加入してください。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38" name="ホームベース 37"/>
          <p:cNvSpPr/>
          <p:nvPr/>
        </p:nvSpPr>
        <p:spPr>
          <a:xfrm>
            <a:off x="380725" y="1988847"/>
            <a:ext cx="166779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61" name="正方形/長方形 60"/>
          <p:cNvSpPr/>
          <p:nvPr/>
        </p:nvSpPr>
        <p:spPr>
          <a:xfrm>
            <a:off x="3885883" y="5619748"/>
            <a:ext cx="607205" cy="307777"/>
          </a:xfrm>
          <a:prstGeom prst="rect">
            <a:avLst/>
          </a:prstGeom>
        </p:spPr>
        <p:txBody>
          <a:bodyPr wrap="square">
            <a:spAutoFit/>
          </a:bodyPr>
          <a:lstStyle/>
          <a:p>
            <a:endParaRPr lang="en-US" altLang="ja-JP" sz="1400" dirty="0" smtClean="0">
              <a:latin typeface="ＭＳ 明朝" panose="02020609040205080304" pitchFamily="17" charset="-128"/>
              <a:ea typeface="ＭＳ 明朝" panose="02020609040205080304" pitchFamily="17" charset="-128"/>
            </a:endParaRPr>
          </a:p>
        </p:txBody>
      </p:sp>
      <p:sp>
        <p:nvSpPr>
          <p:cNvPr id="62" name="正方形/長方形 61"/>
          <p:cNvSpPr/>
          <p:nvPr/>
        </p:nvSpPr>
        <p:spPr>
          <a:xfrm>
            <a:off x="440823" y="2021207"/>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派遣対象団体</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68" name="正方形/長方形 67"/>
          <p:cNvSpPr/>
          <p:nvPr/>
        </p:nvSpPr>
        <p:spPr>
          <a:xfrm>
            <a:off x="987638" y="10121604"/>
            <a:ext cx="453970" cy="307777"/>
          </a:xfrm>
          <a:prstGeom prst="rect">
            <a:avLst/>
          </a:prstGeom>
        </p:spPr>
        <p:txBody>
          <a:bodyPr wrap="none">
            <a:spAutoFit/>
          </a:bodyPr>
          <a:lstStyle/>
          <a:p>
            <a:r>
              <a:rPr lang="en-US" altLang="ja-JP" sz="1400" b="1" dirty="0" smtClean="0">
                <a:latin typeface="ＭＳ ゴシック" panose="020B0609070205080204" pitchFamily="49" charset="-128"/>
                <a:ea typeface="ＭＳ ゴシック" panose="020B0609070205080204" pitchFamily="49" charset="-128"/>
              </a:rPr>
              <a:t>TE</a:t>
            </a:r>
            <a:r>
              <a:rPr lang="en-US" altLang="ja-JP" sz="1400" b="1" dirty="0">
                <a:latin typeface="ＭＳ ゴシック" panose="020B0609070205080204" pitchFamily="49" charset="-128"/>
                <a:ea typeface="ＭＳ ゴシック" panose="020B0609070205080204" pitchFamily="49" charset="-128"/>
              </a:rPr>
              <a:t>L</a:t>
            </a:r>
            <a:endParaRPr lang="ja-JP" altLang="en-US" sz="1400" b="1" dirty="0">
              <a:latin typeface="ＭＳ ゴシック" panose="020B0609070205080204" pitchFamily="49" charset="-128"/>
              <a:ea typeface="ＭＳ ゴシック" panose="020B0609070205080204" pitchFamily="49" charset="-128"/>
            </a:endParaRPr>
          </a:p>
        </p:txBody>
      </p:sp>
      <p:pic>
        <p:nvPicPr>
          <p:cNvPr id="11" name="図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3849" y="2319773"/>
            <a:ext cx="2041431" cy="1531074"/>
          </a:xfrm>
          <a:prstGeom prst="rect">
            <a:avLst/>
          </a:prstGeom>
        </p:spPr>
      </p:pic>
      <p:sp>
        <p:nvSpPr>
          <p:cNvPr id="7" name="テキスト ボックス 6"/>
          <p:cNvSpPr txBox="1"/>
          <p:nvPr/>
        </p:nvSpPr>
        <p:spPr>
          <a:xfrm>
            <a:off x="547905" y="2539773"/>
            <a:ext cx="4426599" cy="95410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〇　</a:t>
            </a:r>
            <a:r>
              <a:rPr lang="ja-JP" altLang="en-US" sz="1400" dirty="0" smtClean="0">
                <a:latin typeface="HG丸ｺﾞｼｯｸM-PRO" panose="020F0600000000000000" pitchFamily="50" charset="-128"/>
                <a:ea typeface="HG丸ｺﾞｼｯｸM-PRO" panose="020F0600000000000000" pitchFamily="50" charset="-128"/>
              </a:rPr>
              <a:t>市町，学校，自治会</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〇　学生団体</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〇　国際交流</a:t>
            </a:r>
            <a:r>
              <a:rPr lang="ja-JP" altLang="en-US" sz="1400" dirty="0" smtClean="0">
                <a:latin typeface="HG丸ｺﾞｼｯｸM-PRO" panose="020F0600000000000000" pitchFamily="50" charset="-128"/>
                <a:ea typeface="HG丸ｺﾞｼｯｸM-PRO" panose="020F0600000000000000" pitchFamily="50" charset="-128"/>
              </a:rPr>
              <a:t>団体　等</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14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　個人からの依頼は対象としていません。</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0" name="ホームベース 69"/>
          <p:cNvSpPr/>
          <p:nvPr/>
        </p:nvSpPr>
        <p:spPr>
          <a:xfrm>
            <a:off x="456703" y="3693848"/>
            <a:ext cx="1495662"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77" name="正方形/長方形 76"/>
          <p:cNvSpPr/>
          <p:nvPr/>
        </p:nvSpPr>
        <p:spPr>
          <a:xfrm>
            <a:off x="440823" y="3735738"/>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派遣対象事業</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81" name="正方形/長方形 80"/>
          <p:cNvSpPr/>
          <p:nvPr/>
        </p:nvSpPr>
        <p:spPr>
          <a:xfrm>
            <a:off x="571160" y="4330703"/>
            <a:ext cx="6716875" cy="1374735"/>
          </a:xfrm>
          <a:prstGeom prst="rect">
            <a:avLst/>
          </a:prstGeom>
        </p:spPr>
        <p:txBody>
          <a:bodyPr wrap="square">
            <a:spAutoFit/>
          </a:bodyPr>
          <a:lstStyle/>
          <a:p>
            <a:pPr>
              <a:lnSpc>
                <a:spcPts val="2000"/>
              </a:lnSpc>
            </a:pPr>
            <a:r>
              <a:rPr lang="ja-JP" altLang="en-US" sz="1400" dirty="0" smtClean="0">
                <a:latin typeface="HG丸ｺﾞｼｯｸM-PRO" panose="020F0600000000000000" pitchFamily="50" charset="-128"/>
                <a:ea typeface="HG丸ｺﾞｼｯｸM-PRO" panose="020F0600000000000000" pitchFamily="50" charset="-128"/>
              </a:rPr>
              <a:t>■ 幼稚園・保育所・学校</a:t>
            </a:r>
            <a:r>
              <a:rPr lang="ja-JP" altLang="en-US" sz="1400" dirty="0">
                <a:latin typeface="HG丸ｺﾞｼｯｸM-PRO" panose="020F0600000000000000" pitchFamily="50" charset="-128"/>
                <a:ea typeface="HG丸ｺﾞｼｯｸM-PRO" panose="020F0600000000000000" pitchFamily="50" charset="-128"/>
              </a:rPr>
              <a:t>での</a:t>
            </a:r>
            <a:r>
              <a:rPr lang="ja-JP" altLang="en-US" sz="1400" dirty="0" smtClean="0">
                <a:latin typeface="HG丸ｺﾞｼｯｸM-PRO" panose="020F0600000000000000" pitchFamily="50" charset="-128"/>
                <a:ea typeface="HG丸ｺﾞｼｯｸM-PRO" panose="020F0600000000000000" pitchFamily="50" charset="-128"/>
              </a:rPr>
              <a:t>児童・生徒</a:t>
            </a:r>
            <a:r>
              <a:rPr lang="ja-JP" altLang="en-US" sz="1400" dirty="0">
                <a:latin typeface="HG丸ｺﾞｼｯｸM-PRO" panose="020F0600000000000000" pitchFamily="50" charset="-128"/>
                <a:ea typeface="HG丸ｺﾞｼｯｸM-PRO" panose="020F0600000000000000" pitchFamily="50" charset="-128"/>
              </a:rPr>
              <a:t>との</a:t>
            </a:r>
            <a:r>
              <a:rPr lang="ja-JP" altLang="en-US" sz="1400" dirty="0" smtClean="0">
                <a:latin typeface="HG丸ｺﾞｼｯｸM-PRO" panose="020F0600000000000000" pitchFamily="50" charset="-128"/>
                <a:ea typeface="HG丸ｺﾞｼｯｸM-PRO" panose="020F0600000000000000" pitchFamily="50" charset="-128"/>
              </a:rPr>
              <a:t>交流</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smtClean="0">
                <a:latin typeface="HG丸ｺﾞｼｯｸM-PRO" panose="020F0600000000000000" pitchFamily="50" charset="-128"/>
                <a:ea typeface="HG丸ｺﾞｼｯｸM-PRO" panose="020F0600000000000000" pitchFamily="50" charset="-128"/>
              </a:rPr>
              <a:t>■ 国際交流イベントでの母国文化紹介</a:t>
            </a:r>
            <a:endParaRPr lang="en-US" altLang="ja-JP" sz="14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a:latin typeface="HG丸ｺﾞｼｯｸM-PRO" panose="020F0600000000000000" pitchFamily="50" charset="-128"/>
                <a:ea typeface="HG丸ｺﾞｼｯｸM-PRO" panose="020F0600000000000000" pitchFamily="50" charset="-128"/>
              </a:rPr>
              <a:t>■ 地域の祭り・</a:t>
            </a:r>
            <a:r>
              <a:rPr lang="ja-JP" altLang="en-US" sz="1400" dirty="0" smtClean="0">
                <a:latin typeface="HG丸ｺﾞｼｯｸM-PRO" panose="020F0600000000000000" pitchFamily="50" charset="-128"/>
                <a:ea typeface="HG丸ｺﾞｼｯｸM-PRO" panose="020F0600000000000000" pitchFamily="50" charset="-128"/>
              </a:rPr>
              <a:t>イベント支援</a:t>
            </a:r>
            <a:endParaRPr lang="en-US" altLang="ja-JP" sz="14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a:latin typeface="HG丸ｺﾞｼｯｸM-PRO" panose="020F0600000000000000" pitchFamily="50" charset="-128"/>
                <a:ea typeface="HG丸ｺﾞｼｯｸM-PRO" panose="020F0600000000000000" pitchFamily="50" charset="-128"/>
              </a:rPr>
              <a:t>■ 多文化共生研修の講師</a:t>
            </a:r>
            <a:endParaRPr lang="en-US" altLang="ja-JP" sz="14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smtClean="0">
                <a:latin typeface="HG丸ｺﾞｼｯｸM-PRO" panose="020F0600000000000000" pitchFamily="50" charset="-128"/>
                <a:ea typeface="HG丸ｺﾞｼｯｸM-PRO" panose="020F0600000000000000" pitchFamily="50" charset="-128"/>
              </a:rPr>
              <a:t>■ インバウンドイベント（外国人モニターツアーなど）参加　　　　　など　</a:t>
            </a:r>
            <a:r>
              <a:rPr lang="ja-JP" altLang="en-US" sz="1800" b="1" dirty="0" smtClean="0">
                <a:latin typeface="ＭＳ ゴシック" panose="020B0609070205080204" pitchFamily="49" charset="-128"/>
                <a:ea typeface="ＭＳ ゴシック" panose="020B0609070205080204" pitchFamily="49" charset="-128"/>
              </a:rPr>
              <a:t>　　　　　　　　</a:t>
            </a:r>
            <a:endParaRPr lang="en-US" altLang="ja-JP" sz="1800" b="1" dirty="0">
              <a:latin typeface="ＭＳ ゴシック" panose="020B0609070205080204" pitchFamily="49" charset="-128"/>
              <a:ea typeface="ＭＳ ゴシック" panose="020B0609070205080204" pitchFamily="49" charset="-128"/>
            </a:endParaRPr>
          </a:p>
        </p:txBody>
      </p:sp>
      <p:sp>
        <p:nvSpPr>
          <p:cNvPr id="82" name="ホームベース 81"/>
          <p:cNvSpPr/>
          <p:nvPr/>
        </p:nvSpPr>
        <p:spPr>
          <a:xfrm>
            <a:off x="440823" y="5834256"/>
            <a:ext cx="1528139"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83" name="正方形/長方形 82"/>
          <p:cNvSpPr/>
          <p:nvPr/>
        </p:nvSpPr>
        <p:spPr>
          <a:xfrm>
            <a:off x="569696" y="5870873"/>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派遣条件</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85" name="ホームベース 84"/>
          <p:cNvSpPr/>
          <p:nvPr/>
        </p:nvSpPr>
        <p:spPr>
          <a:xfrm>
            <a:off x="455300" y="7331684"/>
            <a:ext cx="146950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87" name="正方形/長方形 86"/>
          <p:cNvSpPr/>
          <p:nvPr/>
        </p:nvSpPr>
        <p:spPr>
          <a:xfrm>
            <a:off x="622242" y="7420986"/>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派遣手続</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89" name="正方形/長方形 88"/>
          <p:cNvSpPr/>
          <p:nvPr/>
        </p:nvSpPr>
        <p:spPr>
          <a:xfrm>
            <a:off x="425893" y="7878558"/>
            <a:ext cx="6919979" cy="1477328"/>
          </a:xfrm>
          <a:prstGeom prst="rect">
            <a:avLst/>
          </a:prstGeom>
          <a:solidFill>
            <a:schemeClr val="accent6">
              <a:lumMod val="20000"/>
              <a:lumOff val="80000"/>
            </a:schemeClr>
          </a:solidFill>
        </p:spPr>
        <p:txBody>
          <a:bodyPr wrap="square">
            <a:spAutoFit/>
          </a:bodyPr>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① 派遣日の概ね１か月前までに「派遣依頼書」を提出してください。</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② </a:t>
            </a:r>
            <a:r>
              <a:rPr lang="ja-JP" altLang="en-US" sz="1200" dirty="0">
                <a:latin typeface="HG丸ｺﾞｼｯｸM-PRO" panose="020F0600000000000000" pitchFamily="50" charset="-128"/>
                <a:ea typeface="HG丸ｺﾞｼｯｸM-PRO" panose="020F0600000000000000" pitchFamily="50" charset="-128"/>
              </a:rPr>
              <a:t>留学生からの希望があれば，「派遣通知書</a:t>
            </a:r>
            <a:r>
              <a:rPr lang="ja-JP" altLang="en-US" sz="1200" dirty="0" smtClean="0">
                <a:latin typeface="HG丸ｺﾞｼｯｸM-PRO" panose="020F0600000000000000" pitchFamily="50" charset="-128"/>
                <a:ea typeface="HG丸ｺﾞｼｯｸM-PRO" panose="020F0600000000000000" pitchFamily="50" charset="-128"/>
              </a:rPr>
              <a:t>」により，候補者</a:t>
            </a:r>
            <a:r>
              <a:rPr lang="ja-JP" altLang="en-US" sz="1200" dirty="0">
                <a:latin typeface="HG丸ｺﾞｼｯｸM-PRO" panose="020F0600000000000000" pitchFamily="50" charset="-128"/>
                <a:ea typeface="HG丸ｺﾞｼｯｸM-PRO" panose="020F0600000000000000" pitchFamily="50" charset="-128"/>
              </a:rPr>
              <a:t>名簿を</a:t>
            </a:r>
            <a:r>
              <a:rPr lang="ja-JP" altLang="en-US" sz="1200" dirty="0" smtClean="0">
                <a:latin typeface="HG丸ｺﾞｼｯｸM-PRO" panose="020F0600000000000000" pitchFamily="50" charset="-128"/>
                <a:ea typeface="HG丸ｺﾞｼｯｸM-PRO" panose="020F0600000000000000" pitchFamily="50" charset="-128"/>
              </a:rPr>
              <a:t>送付します</a:t>
            </a:r>
            <a:r>
              <a:rPr lang="ja-JP" altLang="en-US" sz="1200" dirty="0">
                <a:latin typeface="HG丸ｺﾞｼｯｸM-PRO" panose="020F0600000000000000" pitchFamily="50" charset="-128"/>
                <a:ea typeface="HG丸ｺﾞｼｯｸM-PRO" panose="020F0600000000000000" pitchFamily="50" charset="-128"/>
              </a:rPr>
              <a:t>ので</a:t>
            </a:r>
            <a:r>
              <a:rPr lang="ja-JP" altLang="en-US" sz="1200" dirty="0" smtClean="0">
                <a:latin typeface="HG丸ｺﾞｼｯｸM-PRO" panose="020F0600000000000000" pitchFamily="50" charset="-128"/>
                <a:ea typeface="HG丸ｺﾞｼｯｸM-PRO" panose="020F0600000000000000" pitchFamily="50" charset="-128"/>
              </a:rPr>
              <a:t>，派遣団</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体側で選定を</a:t>
            </a:r>
            <a:r>
              <a:rPr lang="ja-JP" altLang="en-US" sz="1200" dirty="0">
                <a:latin typeface="HG丸ｺﾞｼｯｸM-PRO" panose="020F0600000000000000" pitchFamily="50" charset="-128"/>
                <a:ea typeface="HG丸ｺﾞｼｯｸM-PRO" panose="020F0600000000000000" pitchFamily="50" charset="-128"/>
              </a:rPr>
              <a:t>してください</a:t>
            </a:r>
            <a:r>
              <a:rPr lang="ja-JP" altLang="en-US" sz="1200" dirty="0" smtClean="0">
                <a:latin typeface="HG丸ｺﾞｼｯｸM-PRO" panose="020F0600000000000000" pitchFamily="50" charset="-128"/>
                <a:ea typeface="HG丸ｺﾞｼｯｸM-PRO" panose="020F0600000000000000" pitchFamily="50" charset="-128"/>
              </a:rPr>
              <a:t>。 派遣</a:t>
            </a:r>
            <a:r>
              <a:rPr lang="ja-JP" altLang="en-US" sz="1200" dirty="0">
                <a:latin typeface="HG丸ｺﾞｼｯｸM-PRO" panose="020F0600000000000000" pitchFamily="50" charset="-128"/>
                <a:ea typeface="HG丸ｺﾞｼｯｸM-PRO" panose="020F0600000000000000" pitchFamily="50" charset="-128"/>
              </a:rPr>
              <a:t>留学生の選定は，原則として当センターでは行いません</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③ 派遣留学生決定後，当センターから当該留学生の連絡先を送付しますので，具体的な調整を</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行ってください。</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④ 事業終了後，活動報告書を 当センターまで提出してください。</a:t>
            </a:r>
            <a:endParaRPr lang="en-US" altLang="ja-JP" sz="1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88130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24" y="5402599"/>
            <a:ext cx="7476733" cy="5497575"/>
          </a:xfrm>
          <a:prstGeom prst="rect">
            <a:avLst/>
          </a:prstGeom>
        </p:spPr>
      </p:pic>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24" y="98237"/>
            <a:ext cx="7476733" cy="5383019"/>
          </a:xfrm>
          <a:prstGeom prst="rect">
            <a:avLst/>
          </a:prstGeom>
        </p:spPr>
      </p:pic>
      <p:sp>
        <p:nvSpPr>
          <p:cNvPr id="4" name="正方形/長方形 3"/>
          <p:cNvSpPr/>
          <p:nvPr/>
        </p:nvSpPr>
        <p:spPr>
          <a:xfrm>
            <a:off x="575641" y="1040785"/>
            <a:ext cx="6389045" cy="1015663"/>
          </a:xfrm>
          <a:prstGeom prst="rect">
            <a:avLst/>
          </a:prstGeom>
        </p:spPr>
        <p:txBody>
          <a:bodyPr wrap="square">
            <a:spAutoFit/>
          </a:bodyPr>
          <a:lstStyle/>
          <a:p>
            <a:r>
              <a:rPr lang="ja-JP" altLang="en-US" sz="1800" b="1" dirty="0">
                <a:latin typeface="HG丸ｺﾞｼｯｸM-PRO" panose="020F0600000000000000" pitchFamily="50" charset="-128"/>
                <a:ea typeface="HG丸ｺﾞｼｯｸM-PRO" panose="020F0600000000000000" pitchFamily="50" charset="-128"/>
              </a:rPr>
              <a:t> </a:t>
            </a:r>
            <a:r>
              <a:rPr lang="ja-JP" altLang="en-US" sz="1800" b="1" dirty="0" smtClean="0">
                <a:latin typeface="HG丸ｺﾞｼｯｸM-PRO" panose="020F0600000000000000" pitchFamily="50" charset="-128"/>
                <a:ea typeface="HG丸ｺﾞｼｯｸM-PRO" panose="020F0600000000000000" pitchFamily="50" charset="-128"/>
              </a:rPr>
              <a:t> </a:t>
            </a:r>
            <a:r>
              <a:rPr lang="ja-JP" altLang="ja-JP" sz="1400" dirty="0" smtClean="0"/>
              <a:t>広島県</a:t>
            </a:r>
            <a:r>
              <a:rPr lang="ja-JP" altLang="ja-JP" sz="1400" dirty="0"/>
              <a:t>留学生活躍支援センターでは，国際交流事業等に意欲のある日本人</a:t>
            </a:r>
            <a:r>
              <a:rPr lang="ja-JP" altLang="ja-JP" sz="1400" dirty="0" smtClean="0"/>
              <a:t>学生</a:t>
            </a:r>
            <a:r>
              <a:rPr lang="ja-JP" altLang="en-US" sz="1400" dirty="0" smtClean="0"/>
              <a:t>に</a:t>
            </a:r>
            <a:r>
              <a:rPr lang="ja-JP" altLang="ja-JP" sz="1400" dirty="0" smtClean="0"/>
              <a:t>ボランティア</a:t>
            </a:r>
            <a:r>
              <a:rPr lang="ja-JP" altLang="ja-JP" sz="1400" dirty="0"/>
              <a:t>の活躍の場を提供し，支援センターやひろしま国際センターの交流事業等の効率的・効果的な実施を図ることを目的に， </a:t>
            </a:r>
            <a:r>
              <a:rPr lang="ja-JP" altLang="ja-JP" sz="1400" dirty="0" smtClean="0"/>
              <a:t>“ボランティア</a:t>
            </a:r>
            <a:r>
              <a:rPr lang="ja-JP" altLang="ja-JP" sz="1400" dirty="0"/>
              <a:t>登録制度”</a:t>
            </a:r>
            <a:r>
              <a:rPr lang="ja-JP" altLang="ja-JP" sz="1400" dirty="0" smtClean="0"/>
              <a:t>を</a:t>
            </a:r>
            <a:r>
              <a:rPr lang="ja-JP" altLang="en-US" sz="1400" dirty="0" smtClean="0"/>
              <a:t>開始</a:t>
            </a:r>
            <a:r>
              <a:rPr lang="ja-JP" altLang="ja-JP" sz="1400" dirty="0" smtClean="0"/>
              <a:t>します。</a:t>
            </a:r>
            <a:endParaRPr lang="ja-JP" altLang="ja-JP" sz="1400" dirty="0"/>
          </a:p>
        </p:txBody>
      </p:sp>
      <p:sp>
        <p:nvSpPr>
          <p:cNvPr id="14" name="正方形/長方形 13"/>
          <p:cNvSpPr/>
          <p:nvPr/>
        </p:nvSpPr>
        <p:spPr>
          <a:xfrm>
            <a:off x="1543048" y="10099566"/>
            <a:ext cx="1354858" cy="323165"/>
          </a:xfrm>
          <a:prstGeom prst="rect">
            <a:avLst/>
          </a:prstGeom>
        </p:spPr>
        <p:txBody>
          <a:bodyPr wrap="none">
            <a:spAutoFit/>
          </a:bodyPr>
          <a:lstStyle/>
          <a:p>
            <a:r>
              <a:rPr lang="en-US" altLang="ja-JP" sz="1500" dirty="0" smtClean="0">
                <a:latin typeface="HGPｺﾞｼｯｸE" panose="020B0900000000000000" pitchFamily="50" charset="-128"/>
                <a:ea typeface="HGPｺﾞｼｯｸE" panose="020B0900000000000000" pitchFamily="50" charset="-128"/>
              </a:rPr>
              <a:t>082-541-3781</a:t>
            </a:r>
            <a:endParaRPr lang="ja-JP" altLang="en-US" sz="1500" dirty="0">
              <a:latin typeface="HGPｺﾞｼｯｸE" panose="020B0900000000000000" pitchFamily="50" charset="-128"/>
              <a:ea typeface="HGPｺﾞｼｯｸE" panose="020B0900000000000000" pitchFamily="50" charset="-128"/>
            </a:endParaRPr>
          </a:p>
        </p:txBody>
      </p:sp>
      <p:sp>
        <p:nvSpPr>
          <p:cNvPr id="17" name="正方形/長方形 16"/>
          <p:cNvSpPr/>
          <p:nvPr/>
        </p:nvSpPr>
        <p:spPr>
          <a:xfrm>
            <a:off x="4209913" y="10055613"/>
            <a:ext cx="3078122" cy="338554"/>
          </a:xfrm>
          <a:prstGeom prst="rect">
            <a:avLst/>
          </a:prstGeom>
        </p:spPr>
        <p:txBody>
          <a:bodyPr wrap="square">
            <a:spAutoFit/>
          </a:bodyPr>
          <a:lstStyle/>
          <a:p>
            <a:r>
              <a:rPr lang="en-US" altLang="ja-JP" sz="1600" dirty="0" smtClean="0">
                <a:ea typeface="HGPｺﾞｼｯｸE" panose="020B0900000000000000" pitchFamily="50" charset="-128"/>
              </a:rPr>
              <a:t>office@int-students-hiroshima.jp</a:t>
            </a:r>
            <a:endParaRPr lang="ja-JP" altLang="en-US" sz="1600" dirty="0">
              <a:ea typeface="HGPｺﾞｼｯｸE" panose="020B0900000000000000" pitchFamily="50" charset="-128"/>
            </a:endParaRPr>
          </a:p>
        </p:txBody>
      </p:sp>
      <p:sp>
        <p:nvSpPr>
          <p:cNvPr id="23" name="正方形/長方形 22"/>
          <p:cNvSpPr/>
          <p:nvPr/>
        </p:nvSpPr>
        <p:spPr>
          <a:xfrm>
            <a:off x="966941" y="10087607"/>
            <a:ext cx="445343" cy="347085"/>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4" name="正方形/長方形 33"/>
          <p:cNvSpPr/>
          <p:nvPr/>
        </p:nvSpPr>
        <p:spPr>
          <a:xfrm>
            <a:off x="3759888" y="10074927"/>
            <a:ext cx="450025" cy="354454"/>
          </a:xfrm>
          <a:prstGeom prst="rect">
            <a:avLst/>
          </a:prstGeom>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5" name="正方形/長方形 14"/>
          <p:cNvSpPr/>
          <p:nvPr/>
        </p:nvSpPr>
        <p:spPr>
          <a:xfrm>
            <a:off x="3764090" y="10129043"/>
            <a:ext cx="463588" cy="246221"/>
          </a:xfrm>
          <a:prstGeom prst="rect">
            <a:avLst/>
          </a:prstGeom>
        </p:spPr>
        <p:txBody>
          <a:bodyPr wrap="none">
            <a:spAutoFit/>
          </a:bodyPr>
          <a:lstStyle/>
          <a:p>
            <a:r>
              <a:rPr lang="en-US" altLang="ja-JP" sz="1000" dirty="0">
                <a:latin typeface="HGPｺﾞｼｯｸE" panose="020B0900000000000000" pitchFamily="50" charset="-128"/>
                <a:ea typeface="HGPｺﾞｼｯｸE" panose="020B0900000000000000" pitchFamily="50" charset="-128"/>
              </a:rPr>
              <a:t>MAIL</a:t>
            </a:r>
            <a:endParaRPr lang="ja-JP" altLang="en-US" sz="1000" dirty="0">
              <a:latin typeface="HGPｺﾞｼｯｸE" panose="020B0900000000000000" pitchFamily="50" charset="-128"/>
              <a:ea typeface="HGPｺﾞｼｯｸE" panose="020B0900000000000000" pitchFamily="50" charset="-128"/>
            </a:endParaRPr>
          </a:p>
        </p:txBody>
      </p:sp>
      <p:sp>
        <p:nvSpPr>
          <p:cNvPr id="24" name="正方形/長方形 23"/>
          <p:cNvSpPr/>
          <p:nvPr/>
        </p:nvSpPr>
        <p:spPr>
          <a:xfrm>
            <a:off x="162024" y="9712713"/>
            <a:ext cx="5471763" cy="3429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広島県留学生活躍支援センター　　担当者：福原，平岩　　</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258962" y="446353"/>
            <a:ext cx="7226935" cy="523220"/>
          </a:xfrm>
          <a:prstGeom prst="rect">
            <a:avLst/>
          </a:prstGeom>
        </p:spPr>
        <p:txBody>
          <a:bodyPr wrap="square">
            <a:spAutoFit/>
          </a:bodyPr>
          <a:lstStyle/>
          <a:p>
            <a:pPr algn="ctr"/>
            <a:r>
              <a:rPr lang="ja-JP" altLang="en-US" sz="2800" dirty="0" smtClean="0">
                <a:ln w="0">
                  <a:solidFill>
                    <a:srgbClr val="EC6D81"/>
                  </a:solidFill>
                </a:ln>
                <a:solidFill>
                  <a:srgbClr val="0707DF"/>
                </a:solidFill>
                <a:effectLst>
                  <a:outerShdw blurRad="38100" dist="19050" dir="2700000" algn="tl" rotWithShape="0">
                    <a:schemeClr val="dk1">
                      <a:alpha val="40000"/>
                    </a:schemeClr>
                  </a:outerShdw>
                </a:effectLst>
              </a:rPr>
              <a:t>日本人学生ボランティア登録者募集</a:t>
            </a:r>
            <a:endParaRPr lang="ja-JP" altLang="en-US" sz="2800" dirty="0">
              <a:ln w="0">
                <a:solidFill>
                  <a:srgbClr val="EC6D81"/>
                </a:solidFill>
              </a:ln>
              <a:solidFill>
                <a:srgbClr val="0707DF"/>
              </a:solidFill>
              <a:effectLst>
                <a:outerShdw blurRad="38100" dist="19050" dir="2700000" algn="tl" rotWithShape="0">
                  <a:schemeClr val="dk1">
                    <a:alpha val="40000"/>
                  </a:schemeClr>
                </a:outerShdw>
              </a:effectLst>
            </a:endParaRPr>
          </a:p>
        </p:txBody>
      </p:sp>
      <p:sp>
        <p:nvSpPr>
          <p:cNvPr id="5" name="正方形/長方形 4"/>
          <p:cNvSpPr/>
          <p:nvPr/>
        </p:nvSpPr>
        <p:spPr>
          <a:xfrm>
            <a:off x="297237" y="5402599"/>
            <a:ext cx="1923240" cy="584775"/>
          </a:xfrm>
          <a:prstGeom prst="rect">
            <a:avLst/>
          </a:prstGeom>
        </p:spPr>
        <p:txBody>
          <a:bodyPr wrap="square" anchor="ctr">
            <a:spAutoFit/>
          </a:bodyPr>
          <a:lstStyle/>
          <a:p>
            <a:pPr algn="ctr"/>
            <a:endParaRPr lang="zh-TW" altLang="en-US" sz="1800" dirty="0" smtClean="0">
              <a:solidFill>
                <a:schemeClr val="bg1"/>
              </a:solidFill>
              <a:latin typeface="HGPｺﾞｼｯｸE" panose="020B0900000000000000" pitchFamily="50" charset="-128"/>
              <a:ea typeface="HGPｺﾞｼｯｸE" panose="020B0900000000000000" pitchFamily="50" charset="-128"/>
            </a:endParaRPr>
          </a:p>
          <a:p>
            <a:pPr algn="ctr"/>
            <a:endParaRPr lang="ja-JP" altLang="en-US" sz="1400" dirty="0">
              <a:solidFill>
                <a:schemeClr val="bg1"/>
              </a:solidFill>
              <a:latin typeface="HGPｺﾞｼｯｸE" panose="020B0900000000000000" pitchFamily="50" charset="-128"/>
              <a:ea typeface="HGPｺﾞｼｯｸE" panose="020B0900000000000000" pitchFamily="50" charset="-128"/>
            </a:endParaRPr>
          </a:p>
        </p:txBody>
      </p:sp>
      <p:sp>
        <p:nvSpPr>
          <p:cNvPr id="25" name="正方形/長方形 24"/>
          <p:cNvSpPr/>
          <p:nvPr/>
        </p:nvSpPr>
        <p:spPr>
          <a:xfrm>
            <a:off x="542747" y="4354866"/>
            <a:ext cx="6496301" cy="1272143"/>
          </a:xfrm>
          <a:prstGeom prst="rect">
            <a:avLst/>
          </a:prstGeom>
          <a:solidFill>
            <a:schemeClr val="accent6">
              <a:lumMod val="20000"/>
              <a:lumOff val="80000"/>
            </a:schemeClr>
          </a:solidFill>
        </p:spPr>
        <p:txBody>
          <a:bodyPr wrap="square">
            <a:spAutoFit/>
          </a:bodyPr>
          <a:lstStyle/>
          <a:p>
            <a:pPr>
              <a:lnSpc>
                <a:spcPts val="23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〇 </a:t>
            </a:r>
            <a:r>
              <a:rPr lang="ja-JP" altLang="en-US" sz="1400" dirty="0" smtClean="0">
                <a:latin typeface="HG丸ｺﾞｼｯｸM-PRO" panose="020F0600000000000000" pitchFamily="50" charset="-128"/>
                <a:ea typeface="HG丸ｺﾞｼｯｸM-PRO" panose="020F0600000000000000" pitchFamily="50" charset="-128"/>
              </a:rPr>
              <a:t>（公財）ひろしま</a:t>
            </a:r>
            <a:r>
              <a:rPr lang="ja-JP" altLang="en-US" sz="1400" dirty="0">
                <a:latin typeface="HG丸ｺﾞｼｯｸM-PRO" panose="020F0600000000000000" pitchFamily="50" charset="-128"/>
                <a:ea typeface="HG丸ｺﾞｼｯｸM-PRO" panose="020F0600000000000000" pitchFamily="50" charset="-128"/>
              </a:rPr>
              <a:t>国際</a:t>
            </a:r>
            <a:r>
              <a:rPr lang="ja-JP" altLang="en-US" sz="1400" dirty="0" smtClean="0">
                <a:latin typeface="HG丸ｺﾞｼｯｸM-PRO" panose="020F0600000000000000" pitchFamily="50" charset="-128"/>
                <a:ea typeface="HG丸ｺﾞｼｯｸM-PRO" panose="020F0600000000000000" pitchFamily="50" charset="-128"/>
              </a:rPr>
              <a:t>センター又は広島県</a:t>
            </a:r>
            <a:r>
              <a:rPr lang="ja-JP" altLang="en-US" sz="1400" dirty="0">
                <a:latin typeface="HG丸ｺﾞｼｯｸM-PRO" panose="020F0600000000000000" pitchFamily="50" charset="-128"/>
                <a:ea typeface="HG丸ｺﾞｼｯｸM-PRO" panose="020F0600000000000000" pitchFamily="50" charset="-128"/>
              </a:rPr>
              <a:t>留学生活躍支援</a:t>
            </a:r>
            <a:r>
              <a:rPr lang="ja-JP" altLang="en-US" sz="1400" dirty="0" smtClean="0">
                <a:latin typeface="HG丸ｺﾞｼｯｸM-PRO" panose="020F0600000000000000" pitchFamily="50" charset="-128"/>
                <a:ea typeface="HG丸ｺﾞｼｯｸM-PRO" panose="020F0600000000000000" pitchFamily="50" charset="-128"/>
              </a:rPr>
              <a:t>センターが</a:t>
            </a:r>
            <a:r>
              <a:rPr lang="ja-JP" altLang="en-US" sz="1400" dirty="0" smtClean="0">
                <a:latin typeface="HG丸ｺﾞｼｯｸM-PRO" panose="020F0600000000000000" pitchFamily="50" charset="-128"/>
                <a:ea typeface="HG丸ｺﾞｼｯｸM-PRO" panose="020F0600000000000000" pitchFamily="50" charset="-128"/>
              </a:rPr>
              <a:t>主</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3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催又は共催する国際交流事業等の企画</a:t>
            </a:r>
            <a:r>
              <a:rPr lang="ja-JP" altLang="en-US" sz="1400" dirty="0" smtClean="0">
                <a:latin typeface="HG丸ｺﾞｼｯｸM-PRO" panose="020F0600000000000000" pitchFamily="50" charset="-128"/>
                <a:ea typeface="HG丸ｺﾞｼｯｸM-PRO" panose="020F0600000000000000" pitchFamily="50" charset="-128"/>
              </a:rPr>
              <a:t>，準備，会場設営・イベント実施</a:t>
            </a:r>
            <a:r>
              <a:rPr lang="en-US" altLang="ja-JP" sz="1400" dirty="0" smtClean="0">
                <a:latin typeface="HG丸ｺﾞｼｯｸM-PRO" panose="020F0600000000000000" pitchFamily="50" charset="-128"/>
                <a:ea typeface="HG丸ｺﾞｼｯｸM-PRO" panose="020F0600000000000000" pitchFamily="50" charset="-128"/>
              </a:rPr>
              <a:t/>
            </a:r>
            <a:br>
              <a:rPr lang="en-US" altLang="ja-JP" sz="1400" dirty="0" smtClean="0">
                <a:latin typeface="HG丸ｺﾞｼｯｸM-PRO" panose="020F0600000000000000" pitchFamily="50" charset="-128"/>
                <a:ea typeface="HG丸ｺﾞｼｯｸM-PRO" panose="020F0600000000000000" pitchFamily="50" charset="-128"/>
              </a:rPr>
            </a:br>
            <a:r>
              <a:rPr lang="ja-JP" altLang="en-US" sz="1400" dirty="0" smtClean="0">
                <a:latin typeface="HG丸ｺﾞｼｯｸM-PRO" panose="020F0600000000000000" pitchFamily="50" charset="-128"/>
                <a:ea typeface="HG丸ｺﾞｼｯｸM-PRO" panose="020F0600000000000000" pitchFamily="50" charset="-128"/>
              </a:rPr>
              <a:t>　  中の運営補助等</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23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en-US" altLang="ja-JP" sz="1400" dirty="0" smtClean="0">
                <a:solidFill>
                  <a:srgbClr val="0707DD"/>
                </a:solidFill>
                <a:latin typeface="HG丸ｺﾞｼｯｸM-PRO" panose="020F0600000000000000" pitchFamily="50" charset="-128"/>
                <a:ea typeface="HG丸ｺﾞｼｯｸM-PRO" panose="020F0600000000000000" pitchFamily="50" charset="-128"/>
              </a:rPr>
              <a:t>【</a:t>
            </a:r>
            <a:r>
              <a:rPr lang="ja-JP" altLang="en-US" sz="1400" dirty="0">
                <a:solidFill>
                  <a:srgbClr val="0707DD"/>
                </a:solidFill>
                <a:latin typeface="HG丸ｺﾞｼｯｸM-PRO" panose="020F0600000000000000" pitchFamily="50" charset="-128"/>
                <a:ea typeface="HG丸ｺﾞｼｯｸM-PRO" panose="020F0600000000000000" pitchFamily="50" charset="-128"/>
              </a:rPr>
              <a:t>活動</a:t>
            </a:r>
            <a:r>
              <a:rPr lang="ja-JP" altLang="en-US" sz="1400" dirty="0" smtClean="0">
                <a:solidFill>
                  <a:srgbClr val="0707DD"/>
                </a:solidFill>
                <a:latin typeface="HG丸ｺﾞｼｯｸM-PRO" panose="020F0600000000000000" pitchFamily="50" charset="-128"/>
                <a:ea typeface="HG丸ｺﾞｼｯｸM-PRO" panose="020F0600000000000000" pitchFamily="50" charset="-128"/>
              </a:rPr>
              <a:t>例</a:t>
            </a:r>
            <a:r>
              <a:rPr lang="en-US" altLang="ja-JP" sz="1400" dirty="0" smtClean="0">
                <a:solidFill>
                  <a:srgbClr val="0707DD"/>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707DD"/>
                </a:solidFill>
                <a:latin typeface="HG丸ｺﾞｼｯｸM-PRO" panose="020F0600000000000000" pitchFamily="50" charset="-128"/>
                <a:ea typeface="HG丸ｺﾞｼｯｸM-PRO" panose="020F0600000000000000" pitchFamily="50" charset="-128"/>
              </a:rPr>
              <a:t>　国際フェスタ</a:t>
            </a:r>
            <a:r>
              <a:rPr lang="ja-JP" altLang="en-US" sz="1400" dirty="0">
                <a:solidFill>
                  <a:srgbClr val="0707DD"/>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707DD"/>
                </a:solidFill>
                <a:latin typeface="HG丸ｺﾞｼｯｸM-PRO" panose="020F0600000000000000" pitchFamily="50" charset="-128"/>
                <a:ea typeface="HG丸ｺﾞｼｯｸM-PRO" panose="020F0600000000000000" pitchFamily="50" charset="-128"/>
              </a:rPr>
              <a:t>伝える</a:t>
            </a:r>
            <a:r>
              <a:rPr lang="en-US" altLang="ja-JP" sz="1400" dirty="0" smtClean="0">
                <a:solidFill>
                  <a:srgbClr val="0707DD"/>
                </a:solidFill>
                <a:latin typeface="HG丸ｺﾞｼｯｸM-PRO" panose="020F0600000000000000" pitchFamily="50" charset="-128"/>
                <a:ea typeface="HG丸ｺﾞｼｯｸM-PRO" panose="020F0600000000000000" pitchFamily="50" charset="-128"/>
              </a:rPr>
              <a:t>HIROSHIMA</a:t>
            </a:r>
            <a:r>
              <a:rPr lang="ja-JP" altLang="en-US" sz="1400" dirty="0" smtClean="0">
                <a:solidFill>
                  <a:srgbClr val="0707DD"/>
                </a:solidFill>
                <a:latin typeface="HG丸ｺﾞｼｯｸM-PRO" panose="020F0600000000000000" pitchFamily="50" charset="-128"/>
                <a:ea typeface="HG丸ｺﾞｼｯｸM-PRO" panose="020F0600000000000000" pitchFamily="50" charset="-128"/>
              </a:rPr>
              <a:t>　　　など</a:t>
            </a:r>
            <a:endParaRPr lang="en-US" altLang="ja-JP" sz="1400" dirty="0" smtClean="0">
              <a:solidFill>
                <a:srgbClr val="0707DD"/>
              </a:solidFill>
              <a:latin typeface="HG丸ｺﾞｼｯｸM-PRO" panose="020F0600000000000000" pitchFamily="50" charset="-128"/>
              <a:ea typeface="HG丸ｺﾞｼｯｸM-PRO" panose="020F0600000000000000" pitchFamily="50" charset="-128"/>
            </a:endParaRPr>
          </a:p>
        </p:txBody>
      </p:sp>
      <p:sp>
        <p:nvSpPr>
          <p:cNvPr id="38" name="ホームベース 37"/>
          <p:cNvSpPr/>
          <p:nvPr/>
        </p:nvSpPr>
        <p:spPr>
          <a:xfrm>
            <a:off x="466585" y="2159278"/>
            <a:ext cx="166779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61" name="正方形/長方形 60"/>
          <p:cNvSpPr/>
          <p:nvPr/>
        </p:nvSpPr>
        <p:spPr>
          <a:xfrm>
            <a:off x="3885883" y="5619748"/>
            <a:ext cx="607205" cy="307777"/>
          </a:xfrm>
          <a:prstGeom prst="rect">
            <a:avLst/>
          </a:prstGeom>
        </p:spPr>
        <p:txBody>
          <a:bodyPr wrap="square">
            <a:spAutoFit/>
          </a:bodyPr>
          <a:lstStyle/>
          <a:p>
            <a:endParaRPr lang="en-US" altLang="ja-JP" sz="1400" dirty="0" smtClean="0">
              <a:latin typeface="ＭＳ 明朝" panose="02020609040205080304" pitchFamily="17" charset="-128"/>
              <a:ea typeface="ＭＳ 明朝" panose="02020609040205080304" pitchFamily="17" charset="-128"/>
            </a:endParaRPr>
          </a:p>
        </p:txBody>
      </p:sp>
      <p:sp>
        <p:nvSpPr>
          <p:cNvPr id="62" name="正方形/長方形 61"/>
          <p:cNvSpPr/>
          <p:nvPr/>
        </p:nvSpPr>
        <p:spPr>
          <a:xfrm>
            <a:off x="586780" y="2206045"/>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登録対象者</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68" name="正方形/長方形 67"/>
          <p:cNvSpPr/>
          <p:nvPr/>
        </p:nvSpPr>
        <p:spPr>
          <a:xfrm>
            <a:off x="987638" y="10121604"/>
            <a:ext cx="453970" cy="307777"/>
          </a:xfrm>
          <a:prstGeom prst="rect">
            <a:avLst/>
          </a:prstGeom>
        </p:spPr>
        <p:txBody>
          <a:bodyPr wrap="none">
            <a:spAutoFit/>
          </a:bodyPr>
          <a:lstStyle/>
          <a:p>
            <a:r>
              <a:rPr lang="en-US" altLang="ja-JP" sz="1400" b="1" dirty="0" smtClean="0">
                <a:latin typeface="ＭＳ ゴシック" panose="020B0609070205080204" pitchFamily="49" charset="-128"/>
                <a:ea typeface="ＭＳ ゴシック" panose="020B0609070205080204" pitchFamily="49" charset="-128"/>
              </a:rPr>
              <a:t>TE</a:t>
            </a:r>
            <a:r>
              <a:rPr lang="en-US" altLang="ja-JP" sz="1400" b="1" dirty="0">
                <a:latin typeface="ＭＳ ゴシック" panose="020B0609070205080204" pitchFamily="49" charset="-128"/>
                <a:ea typeface="ＭＳ ゴシック" panose="020B0609070205080204" pitchFamily="49" charset="-128"/>
              </a:rPr>
              <a:t>L</a:t>
            </a:r>
            <a:endParaRPr lang="ja-JP" altLang="en-US" sz="1400" b="1" dirty="0">
              <a:latin typeface="ＭＳ ゴシック" panose="020B0609070205080204" pitchFamily="49" charset="-128"/>
              <a:ea typeface="ＭＳ ゴシック" panose="020B0609070205080204" pitchFamily="49" charset="-128"/>
            </a:endParaRPr>
          </a:p>
        </p:txBody>
      </p:sp>
      <p:sp>
        <p:nvSpPr>
          <p:cNvPr id="82" name="ホームベース 81"/>
          <p:cNvSpPr/>
          <p:nvPr/>
        </p:nvSpPr>
        <p:spPr>
          <a:xfrm>
            <a:off x="492695" y="3864145"/>
            <a:ext cx="1528139"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83" name="正方形/長方形 82"/>
          <p:cNvSpPr/>
          <p:nvPr/>
        </p:nvSpPr>
        <p:spPr>
          <a:xfrm>
            <a:off x="638483" y="3898114"/>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活動場</a:t>
            </a:r>
            <a:r>
              <a:rPr lang="ja-JP" altLang="en-US" sz="1600" b="1" dirty="0">
                <a:solidFill>
                  <a:schemeClr val="bg1"/>
                </a:solidFill>
                <a:latin typeface="ＭＳ ゴシック" panose="020B0609070205080204" pitchFamily="49" charset="-128"/>
                <a:ea typeface="ＭＳ ゴシック" panose="020B0609070205080204" pitchFamily="49" charset="-128"/>
              </a:rPr>
              <a:t>所</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85" name="ホームベース 84"/>
          <p:cNvSpPr/>
          <p:nvPr/>
        </p:nvSpPr>
        <p:spPr>
          <a:xfrm>
            <a:off x="542747" y="5811149"/>
            <a:ext cx="146950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87" name="正方形/長方形 86"/>
          <p:cNvSpPr/>
          <p:nvPr/>
        </p:nvSpPr>
        <p:spPr>
          <a:xfrm>
            <a:off x="672875" y="5863750"/>
            <a:ext cx="1547602" cy="338554"/>
          </a:xfrm>
          <a:prstGeom prst="rect">
            <a:avLst/>
          </a:prstGeom>
        </p:spPr>
        <p:txBody>
          <a:bodyPr wrap="square">
            <a:spAutoFit/>
          </a:bodyPr>
          <a:lstStyle/>
          <a:p>
            <a:r>
              <a:rPr lang="ja-JP" altLang="en-US" sz="1600" b="1" dirty="0">
                <a:solidFill>
                  <a:schemeClr val="bg1"/>
                </a:solidFill>
                <a:latin typeface="ＭＳ ゴシック" panose="020B0609070205080204" pitchFamily="49" charset="-128"/>
                <a:ea typeface="ＭＳ ゴシック" panose="020B0609070205080204" pitchFamily="49" charset="-128"/>
              </a:rPr>
              <a:t>登録</a:t>
            </a:r>
            <a:r>
              <a:rPr lang="ja-JP" altLang="en-US" sz="1600" b="1" dirty="0" smtClean="0">
                <a:solidFill>
                  <a:schemeClr val="bg1"/>
                </a:solidFill>
                <a:latin typeface="ＭＳ ゴシック" panose="020B0609070205080204" pitchFamily="49" charset="-128"/>
                <a:ea typeface="ＭＳ ゴシック" panose="020B0609070205080204" pitchFamily="49" charset="-128"/>
              </a:rPr>
              <a:t>手続</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89" name="正方形/長方形 88"/>
          <p:cNvSpPr/>
          <p:nvPr/>
        </p:nvSpPr>
        <p:spPr>
          <a:xfrm>
            <a:off x="575641" y="6363345"/>
            <a:ext cx="6493403" cy="1477328"/>
          </a:xfrm>
          <a:prstGeom prst="rect">
            <a:avLst/>
          </a:prstGeom>
          <a:solidFill>
            <a:schemeClr val="accent6">
              <a:lumMod val="20000"/>
              <a:lumOff val="80000"/>
            </a:schemeClr>
          </a:solidFill>
        </p:spPr>
        <p:txBody>
          <a:bodyPr wrap="square">
            <a:spAutoFit/>
          </a:bodyPr>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① </a:t>
            </a:r>
            <a:r>
              <a:rPr lang="ja-JP" altLang="en-US" sz="1200" dirty="0" smtClean="0">
                <a:latin typeface="HG丸ｺﾞｼｯｸM-PRO" panose="020F0600000000000000" pitchFamily="50" charset="-128"/>
                <a:ea typeface="HG丸ｺﾞｼｯｸM-PRO" panose="020F0600000000000000" pitchFamily="50" charset="-128"/>
              </a:rPr>
              <a:t>登録希望者は，「ボランティア登録票」を広島県留学生活躍支援センターへ提出する。</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申込方法</a:t>
            </a:r>
            <a:r>
              <a:rPr lang="en-US" altLang="ja-JP" sz="1200" dirty="0" smtClean="0">
                <a:latin typeface="HG丸ｺﾞｼｯｸM-PRO" panose="020F0600000000000000" pitchFamily="50" charset="-128"/>
                <a:ea typeface="HG丸ｺﾞｼｯｸM-PRO" panose="020F0600000000000000" pitchFamily="50" charset="-128"/>
              </a:rPr>
              <a:t>】</a:t>
            </a: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〇 </a:t>
            </a:r>
            <a:r>
              <a:rPr lang="en-US" altLang="ja-JP" sz="1200" dirty="0" smtClean="0">
                <a:latin typeface="HG丸ｺﾞｼｯｸM-PRO" panose="020F0600000000000000" pitchFamily="50" charset="-128"/>
                <a:ea typeface="HG丸ｺﾞｼｯｸM-PRO" panose="020F0600000000000000" pitchFamily="50" charset="-128"/>
              </a:rPr>
              <a:t>WEB</a:t>
            </a:r>
            <a:r>
              <a:rPr lang="ja-JP" altLang="en-US" sz="1200" dirty="0" smtClean="0">
                <a:latin typeface="HG丸ｺﾞｼｯｸM-PRO" panose="020F0600000000000000" pitchFamily="50" charset="-128"/>
                <a:ea typeface="HG丸ｺﾞｼｯｸM-PRO" panose="020F0600000000000000" pitchFamily="50" charset="-128"/>
              </a:rPr>
              <a:t>申込</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〇 「ボランティア登録票」を電子メール又はファクスにより提出</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② </a:t>
            </a:r>
            <a:r>
              <a:rPr lang="ja-JP" altLang="en-US" sz="1200" dirty="0" smtClean="0">
                <a:latin typeface="HG丸ｺﾞｼｯｸM-PRO" panose="020F0600000000000000" pitchFamily="50" charset="-128"/>
                <a:ea typeface="HG丸ｺﾞｼｯｸM-PRO" panose="020F0600000000000000" pitchFamily="50" charset="-128"/>
              </a:rPr>
              <a:t>広島県留学生活躍支援センターは，登録内容を審査のうえ，登録の可否を決定し，その</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結果を通知します。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9" name="ホームベース 28"/>
          <p:cNvSpPr/>
          <p:nvPr/>
        </p:nvSpPr>
        <p:spPr>
          <a:xfrm>
            <a:off x="599179" y="7969537"/>
            <a:ext cx="1469507" cy="431823"/>
          </a:xfrm>
          <a:prstGeom prst="homePlate">
            <a:avLst/>
          </a:prstGeom>
          <a:solidFill>
            <a:srgbClr val="EC6D81"/>
          </a:solidFill>
          <a:ln>
            <a:solidFill>
              <a:srgbClr val="EC6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n>
                <a:solidFill>
                  <a:srgbClr val="EC6D81"/>
                </a:solidFill>
              </a:ln>
              <a:solidFill>
                <a:schemeClr val="bg1"/>
              </a:solidFill>
            </a:endParaRPr>
          </a:p>
        </p:txBody>
      </p:sp>
      <p:sp>
        <p:nvSpPr>
          <p:cNvPr id="31" name="正方形/長方形 30"/>
          <p:cNvSpPr/>
          <p:nvPr/>
        </p:nvSpPr>
        <p:spPr>
          <a:xfrm>
            <a:off x="769247" y="7999991"/>
            <a:ext cx="1547602" cy="338554"/>
          </a:xfrm>
          <a:prstGeom prst="rect">
            <a:avLst/>
          </a:prstGeom>
        </p:spPr>
        <p:txBody>
          <a:bodyPr wrap="square">
            <a:spAutoFit/>
          </a:bodyPr>
          <a:lstStyle/>
          <a:p>
            <a:r>
              <a:rPr lang="ja-JP" altLang="en-US" sz="1600" b="1" dirty="0" smtClean="0">
                <a:solidFill>
                  <a:schemeClr val="bg1"/>
                </a:solidFill>
                <a:latin typeface="ＭＳ ゴシック" panose="020B0609070205080204" pitchFamily="49" charset="-128"/>
                <a:ea typeface="ＭＳ ゴシック" panose="020B0609070205080204" pitchFamily="49" charset="-128"/>
              </a:rPr>
              <a:t>有効</a:t>
            </a:r>
            <a:r>
              <a:rPr lang="ja-JP" altLang="en-US" sz="1600" b="1" dirty="0">
                <a:solidFill>
                  <a:schemeClr val="bg1"/>
                </a:solidFill>
                <a:latin typeface="ＭＳ ゴシック" panose="020B0609070205080204" pitchFamily="49" charset="-128"/>
                <a:ea typeface="ＭＳ ゴシック" panose="020B0609070205080204" pitchFamily="49" charset="-128"/>
              </a:rPr>
              <a:t>期間</a:t>
            </a:r>
            <a:endParaRPr lang="en-US" altLang="ja-JP" sz="1600" b="1" dirty="0" smtClean="0">
              <a:solidFill>
                <a:schemeClr val="bg1"/>
              </a:solidFill>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586780" y="8484298"/>
            <a:ext cx="6493403" cy="1015663"/>
          </a:xfrm>
          <a:prstGeom prst="rect">
            <a:avLst/>
          </a:prstGeom>
          <a:solidFill>
            <a:schemeClr val="accent6">
              <a:lumMod val="20000"/>
              <a:lumOff val="80000"/>
            </a:schemeClr>
          </a:solidFill>
        </p:spPr>
        <p:txBody>
          <a:bodyPr wrap="square">
            <a:spAutoFit/>
          </a:bodyPr>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 ボランティアの登録有効期間は４月１日から翌年の３月</a:t>
            </a:r>
            <a:r>
              <a:rPr lang="en-US" altLang="ja-JP" sz="1200" dirty="0" smtClean="0">
                <a:latin typeface="HG丸ｺﾞｼｯｸM-PRO" panose="020F0600000000000000" pitchFamily="50" charset="-128"/>
                <a:ea typeface="HG丸ｺﾞｼｯｸM-PRO" panose="020F0600000000000000" pitchFamily="50" charset="-128"/>
              </a:rPr>
              <a:t>31</a:t>
            </a:r>
            <a:r>
              <a:rPr lang="ja-JP" altLang="en-US" sz="1200" dirty="0" smtClean="0">
                <a:latin typeface="HG丸ｺﾞｼｯｸM-PRO" panose="020F0600000000000000" pitchFamily="50" charset="-128"/>
                <a:ea typeface="HG丸ｺﾞｼｯｸM-PRO" panose="020F0600000000000000" pitchFamily="50" charset="-128"/>
              </a:rPr>
              <a:t>日まで</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（年度途中の登録者は当該年度末の３月</a:t>
            </a:r>
            <a:r>
              <a:rPr lang="en-US" altLang="ja-JP" sz="1200" dirty="0" smtClean="0">
                <a:latin typeface="HG丸ｺﾞｼｯｸM-PRO" panose="020F0600000000000000" pitchFamily="50" charset="-128"/>
                <a:ea typeface="HG丸ｺﾞｼｯｸM-PRO" panose="020F0600000000000000" pitchFamily="50" charset="-128"/>
              </a:rPr>
              <a:t>31</a:t>
            </a:r>
            <a:r>
              <a:rPr lang="ja-JP" altLang="en-US" sz="1200" dirty="0" smtClean="0">
                <a:latin typeface="HG丸ｺﾞｼｯｸM-PRO" panose="020F0600000000000000" pitchFamily="50" charset="-128"/>
                <a:ea typeface="HG丸ｺﾞｼｯｸM-PRO" panose="020F0600000000000000" pitchFamily="50" charset="-128"/>
              </a:rPr>
              <a:t>日まで）</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 希望者は１年ごとに更新できる。</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 学生でなくなったときや連絡は取れなくなったときなどは登録を抹消する。</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586780" y="2635054"/>
            <a:ext cx="6496301" cy="1169551"/>
          </a:xfrm>
          <a:prstGeom prst="rect">
            <a:avLst/>
          </a:prstGeom>
          <a:solidFill>
            <a:schemeClr val="accent6">
              <a:lumMod val="20000"/>
              <a:lumOff val="80000"/>
            </a:schemeClr>
          </a:solidFill>
        </p:spPr>
        <p:txBody>
          <a:bodyPr wrap="square">
            <a:spAutoFit/>
          </a:bodyPr>
          <a:lstStyle/>
          <a:p>
            <a:pPr>
              <a:lnSpc>
                <a:spcPts val="2100"/>
              </a:lnSpc>
            </a:pPr>
            <a:r>
              <a:rPr lang="ja-JP" altLang="en-US" sz="1400" dirty="0">
                <a:latin typeface="HG丸ｺﾞｼｯｸM-PRO" panose="020F0600000000000000" pitchFamily="50" charset="-128"/>
                <a:ea typeface="HG丸ｺﾞｼｯｸM-PRO" panose="020F0600000000000000" pitchFamily="50" charset="-128"/>
              </a:rPr>
              <a:t>〇　次の要件に該当する者</a:t>
            </a:r>
            <a:endParaRPr lang="en-US" altLang="ja-JP" sz="1400" dirty="0">
              <a:latin typeface="HG丸ｺﾞｼｯｸM-PRO" panose="020F0600000000000000" pitchFamily="50" charset="-128"/>
              <a:ea typeface="HG丸ｺﾞｼｯｸM-PRO" panose="020F0600000000000000" pitchFamily="50" charset="-128"/>
            </a:endParaRPr>
          </a:p>
          <a:p>
            <a:pPr>
              <a:lnSpc>
                <a:spcPts val="2100"/>
              </a:lnSpc>
            </a:pPr>
            <a:r>
              <a:rPr lang="ja-JP" altLang="en-US" sz="1400" dirty="0">
                <a:latin typeface="HG丸ｺﾞｼｯｸM-PRO" panose="020F0600000000000000" pitchFamily="50" charset="-128"/>
                <a:ea typeface="HG丸ｺﾞｼｯｸM-PRO" panose="020F0600000000000000" pitchFamily="50" charset="-128"/>
              </a:rPr>
              <a:t>　・　広島県内の大学，短期大学，高等専門学校に在籍する日本人学生</a:t>
            </a:r>
            <a:endParaRPr lang="en-US" altLang="ja-JP" sz="1400" dirty="0">
              <a:latin typeface="HG丸ｺﾞｼｯｸM-PRO" panose="020F0600000000000000" pitchFamily="50" charset="-128"/>
              <a:ea typeface="HG丸ｺﾞｼｯｸM-PRO" panose="020F0600000000000000" pitchFamily="50" charset="-128"/>
            </a:endParaRPr>
          </a:p>
          <a:p>
            <a:pPr>
              <a:lnSpc>
                <a:spcPts val="2100"/>
              </a:lnSpc>
            </a:pPr>
            <a:r>
              <a:rPr lang="ja-JP" altLang="en-US" sz="1400">
                <a:latin typeface="HG丸ｺﾞｼｯｸM-PRO" panose="020F0600000000000000" pitchFamily="50" charset="-128"/>
                <a:ea typeface="HG丸ｺﾞｼｯｸM-PRO" panose="020F0600000000000000" pitchFamily="50" charset="-128"/>
              </a:rPr>
              <a:t>　・　ボランティア登録制度の趣旨を理解し，国際交流事業等に積極的な参</a:t>
            </a:r>
            <a:endParaRPr lang="en-US" altLang="ja-JP" sz="1400" dirty="0">
              <a:latin typeface="HG丸ｺﾞｼｯｸM-PRO" panose="020F0600000000000000" pitchFamily="50" charset="-128"/>
              <a:ea typeface="HG丸ｺﾞｼｯｸM-PRO" panose="020F0600000000000000" pitchFamily="50" charset="-128"/>
            </a:endParaRPr>
          </a:p>
          <a:p>
            <a:pPr>
              <a:lnSpc>
                <a:spcPts val="2100"/>
              </a:lnSpc>
            </a:pPr>
            <a:r>
              <a:rPr lang="ja-JP" altLang="en-US" sz="1400" dirty="0">
                <a:latin typeface="HG丸ｺﾞｼｯｸM-PRO" panose="020F0600000000000000" pitchFamily="50" charset="-128"/>
                <a:ea typeface="HG丸ｺﾞｼｯｸM-PRO" panose="020F0600000000000000" pitchFamily="50" charset="-128"/>
              </a:rPr>
              <a:t>　　加を希望する者</a:t>
            </a:r>
            <a:endParaRPr lang="en-US"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7351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1916</TotalTime>
  <Words>374</Words>
  <Application>Microsoft Office PowerPoint</Application>
  <PresentationFormat>ユーザー設定</PresentationFormat>
  <Paragraphs>106</Paragraphs>
  <Slides>3</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HGPｺﾞｼｯｸE</vt:lpstr>
      <vt:lpstr>HG丸ｺﾞｼｯｸM-PRO</vt:lpstr>
      <vt:lpstr>ＭＳ Ｐゴシック</vt:lpstr>
      <vt:lpstr>ＭＳ ゴシック</vt:lpstr>
      <vt:lpstr>ＭＳ 明朝</vt:lpstr>
      <vt:lpstr>Arial</vt:lpstr>
      <vt:lpstr>Calibri</vt:lpstr>
      <vt:lpstr>Calibri Light</vt:lpstr>
      <vt:lpstr>Century</vt:lpstr>
      <vt:lpstr>Times New Roman</vt:lpstr>
      <vt:lpstr>1_ガイド入りテンプレートサンプル20130531三木さん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Windows User</cp:lastModifiedBy>
  <cp:revision>144</cp:revision>
  <cp:lastPrinted>2019-06-03T09:36:34Z</cp:lastPrinted>
  <dcterms:created xsi:type="dcterms:W3CDTF">2013-08-07T01:16:52Z</dcterms:created>
  <dcterms:modified xsi:type="dcterms:W3CDTF">2019-06-03T09:39:47Z</dcterms:modified>
</cp:coreProperties>
</file>