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59" r:id="rId2"/>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5050"/>
    <a:srgbClr val="FF9999"/>
    <a:srgbClr val="FF7C80"/>
    <a:srgbClr val="F4F4F4"/>
    <a:srgbClr val="E6D6C3"/>
    <a:srgbClr val="EAE0DE"/>
    <a:srgbClr val="732303"/>
    <a:srgbClr val="5A1B02"/>
    <a:srgbClr val="FFE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542" y="9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0791" tIns="45395" rIns="90791" bIns="453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5029"/>
          </a:xfrm>
          <a:prstGeom prst="rect">
            <a:avLst/>
          </a:prstGeom>
        </p:spPr>
        <p:txBody>
          <a:bodyPr vert="horz" lIns="90791" tIns="45395" rIns="90791" bIns="45395" rtlCol="0"/>
          <a:lstStyle>
            <a:lvl1pPr algn="r">
              <a:defRPr sz="1200"/>
            </a:lvl1pPr>
          </a:lstStyle>
          <a:p>
            <a:fld id="{70F99883-74AE-4A2C-81B7-5B86A08198C0}" type="datetimeFigureOut">
              <a:rPr kumimoji="1" lang="ja-JP" altLang="en-US" smtClean="0"/>
              <a:t>2019/6/18</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91" tIns="45395" rIns="90791" bIns="45395"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91" tIns="45395" rIns="90791" bIns="453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7"/>
            <a:ext cx="2918830" cy="495028"/>
          </a:xfrm>
          <a:prstGeom prst="rect">
            <a:avLst/>
          </a:prstGeom>
        </p:spPr>
        <p:txBody>
          <a:bodyPr vert="horz" lIns="90791" tIns="45395" rIns="90791" bIns="453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7"/>
            <a:ext cx="2918830" cy="495028"/>
          </a:xfrm>
          <a:prstGeom prst="rect">
            <a:avLst/>
          </a:prstGeom>
        </p:spPr>
        <p:txBody>
          <a:bodyPr vert="horz" lIns="90791" tIns="45395" rIns="90791" bIns="45395"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6/18/2019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6/18/2019</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3" descr="C:\Users\TSUKAMOTO\Desktop\アスクル\セミナー\セミナー②.png"/>
          <p:cNvPicPr>
            <a:picLocks noChangeAspect="1" noChangeArrowheads="1"/>
          </p:cNvPicPr>
          <p:nvPr/>
        </p:nvPicPr>
        <p:blipFill rotWithShape="1">
          <a:blip r:embed="rId2">
            <a:extLst>
              <a:ext uri="{28A0092B-C50C-407E-A947-70E740481C1C}">
                <a14:useLocalDpi xmlns:a14="http://schemas.microsoft.com/office/drawing/2010/main" val="0"/>
              </a:ext>
            </a:extLst>
          </a:blip>
          <a:srcRect t="81681"/>
          <a:stretch/>
        </p:blipFill>
        <p:spPr bwMode="auto">
          <a:xfrm>
            <a:off x="-2" y="8910240"/>
            <a:ext cx="7775575" cy="199839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descr="C:\Users\TSUKAMOTO\Desktop\アスクル\セミナー\セミナー②.png"/>
          <p:cNvPicPr>
            <a:picLocks noChangeAspect="1" noChangeArrowheads="1"/>
          </p:cNvPicPr>
          <p:nvPr/>
        </p:nvPicPr>
        <p:blipFill rotWithShape="1">
          <a:blip r:embed="rId2">
            <a:extLst>
              <a:ext uri="{28A0092B-C50C-407E-A947-70E740481C1C}">
                <a14:useLocalDpi xmlns:a14="http://schemas.microsoft.com/office/drawing/2010/main" val="0"/>
              </a:ext>
            </a:extLst>
          </a:blip>
          <a:srcRect b="96676"/>
          <a:stretch/>
        </p:blipFill>
        <p:spPr bwMode="auto">
          <a:xfrm>
            <a:off x="0" y="0"/>
            <a:ext cx="7775575" cy="362608"/>
          </a:xfrm>
          <a:prstGeom prst="rect">
            <a:avLst/>
          </a:prstGeom>
          <a:noFill/>
          <a:extLst/>
        </p:spPr>
      </p:pic>
      <p:sp>
        <p:nvSpPr>
          <p:cNvPr id="3" name="正方形/長方形 2"/>
          <p:cNvSpPr/>
          <p:nvPr/>
        </p:nvSpPr>
        <p:spPr>
          <a:xfrm>
            <a:off x="1189630" y="778941"/>
            <a:ext cx="5676554" cy="461665"/>
          </a:xfrm>
          <a:prstGeom prst="rect">
            <a:avLst/>
          </a:prstGeom>
        </p:spPr>
        <p:txBody>
          <a:bodyPr wrap="none">
            <a:spAutoFit/>
          </a:bodyPr>
          <a:lstStyle/>
          <a:p>
            <a:r>
              <a:rPr lang="ja-JP" altLang="en-US" sz="2400" b="1" dirty="0" smtClean="0">
                <a:solidFill>
                  <a:srgbClr val="FF5050"/>
                </a:solidFill>
                <a:latin typeface="小塚ゴシック Pro B" pitchFamily="34" charset="-128"/>
                <a:ea typeface="小塚ゴシック Pro B" pitchFamily="34" charset="-128"/>
              </a:rPr>
              <a:t>国際交流事業に興味のある日本人大学生</a:t>
            </a:r>
            <a:endParaRPr lang="ja-JP" altLang="en-US" sz="2400" b="1" dirty="0">
              <a:solidFill>
                <a:srgbClr val="FF5050"/>
              </a:solidFill>
              <a:latin typeface="小塚ゴシック Pro B" pitchFamily="34" charset="-128"/>
              <a:ea typeface="小塚ゴシック Pro B" pitchFamily="34" charset="-128"/>
            </a:endParaRPr>
          </a:p>
        </p:txBody>
      </p:sp>
      <p:sp>
        <p:nvSpPr>
          <p:cNvPr id="6" name="正方形/長方形 5"/>
          <p:cNvSpPr/>
          <p:nvPr/>
        </p:nvSpPr>
        <p:spPr>
          <a:xfrm>
            <a:off x="757311" y="1229149"/>
            <a:ext cx="6410729" cy="830997"/>
          </a:xfrm>
          <a:prstGeom prst="rect">
            <a:avLst/>
          </a:prstGeom>
        </p:spPr>
        <p:txBody>
          <a:bodyPr wrap="none">
            <a:spAutoFit/>
          </a:bodyPr>
          <a:lstStyle/>
          <a:p>
            <a:pPr algn="ctr"/>
            <a:r>
              <a:rPr lang="ja-JP" altLang="en-US" sz="4800" b="1" dirty="0" smtClean="0">
                <a:solidFill>
                  <a:srgbClr val="0000FF"/>
                </a:solidFill>
                <a:latin typeface="小塚ゴシック Pro B" pitchFamily="34" charset="-128"/>
                <a:ea typeface="小塚ゴシック Pro B" pitchFamily="34" charset="-128"/>
              </a:rPr>
              <a:t>ボランティア登録者募集</a:t>
            </a:r>
            <a:endParaRPr lang="ja-JP" altLang="en-US" sz="4800" b="1" dirty="0">
              <a:solidFill>
                <a:srgbClr val="0000FF"/>
              </a:solidFill>
              <a:latin typeface="小塚ゴシック Pro B" pitchFamily="34" charset="-128"/>
              <a:ea typeface="小塚ゴシック Pro B" pitchFamily="34" charset="-128"/>
            </a:endParaRPr>
          </a:p>
        </p:txBody>
      </p:sp>
      <p:sp>
        <p:nvSpPr>
          <p:cNvPr id="11" name="正方形/長方形 10"/>
          <p:cNvSpPr/>
          <p:nvPr/>
        </p:nvSpPr>
        <p:spPr>
          <a:xfrm>
            <a:off x="657327" y="2857227"/>
            <a:ext cx="2289638" cy="338554"/>
          </a:xfrm>
          <a:prstGeom prst="rect">
            <a:avLst/>
          </a:prstGeom>
        </p:spPr>
        <p:txBody>
          <a:bodyPr wrap="square">
            <a:spAutoFit/>
          </a:bodyPr>
          <a:lstStyle/>
          <a:p>
            <a:endParaRPr lang="en-US" altLang="ja-JP" sz="1600" b="1" dirty="0" smtClean="0">
              <a:solidFill>
                <a:schemeClr val="bg1"/>
              </a:solidFill>
              <a:latin typeface="小塚ゴシック Pro B" pitchFamily="34" charset="-128"/>
              <a:ea typeface="小塚ゴシック Pro B" pitchFamily="34" charset="-128"/>
            </a:endParaRPr>
          </a:p>
        </p:txBody>
      </p:sp>
      <p:sp>
        <p:nvSpPr>
          <p:cNvPr id="16" name="正方形/長方形 15"/>
          <p:cNvSpPr/>
          <p:nvPr/>
        </p:nvSpPr>
        <p:spPr>
          <a:xfrm>
            <a:off x="5223598" y="2877040"/>
            <a:ext cx="1823271" cy="338554"/>
          </a:xfrm>
          <a:prstGeom prst="rect">
            <a:avLst/>
          </a:prstGeom>
        </p:spPr>
        <p:txBody>
          <a:bodyPr wrap="square">
            <a:spAutoFit/>
          </a:bodyPr>
          <a:lstStyle/>
          <a:p>
            <a:endParaRPr lang="ja-JP" altLang="en-US" sz="1600" b="1" dirty="0">
              <a:solidFill>
                <a:schemeClr val="bg1"/>
              </a:solidFill>
              <a:latin typeface="小塚ゴシック Pro B" pitchFamily="34" charset="-128"/>
              <a:ea typeface="小塚ゴシック Pro B" pitchFamily="34" charset="-128"/>
            </a:endParaRPr>
          </a:p>
        </p:txBody>
      </p:sp>
      <p:sp>
        <p:nvSpPr>
          <p:cNvPr id="19" name="正方形/長方形 18"/>
          <p:cNvSpPr/>
          <p:nvPr/>
        </p:nvSpPr>
        <p:spPr>
          <a:xfrm>
            <a:off x="1392534" y="6176195"/>
            <a:ext cx="184731" cy="461665"/>
          </a:xfrm>
          <a:prstGeom prst="rect">
            <a:avLst/>
          </a:prstGeom>
        </p:spPr>
        <p:txBody>
          <a:bodyPr wrap="none">
            <a:spAutoFit/>
          </a:bodyPr>
          <a:lstStyle/>
          <a:p>
            <a:endParaRPr lang="ja-JP" altLang="en-US" sz="2400" b="1" dirty="0">
              <a:latin typeface="小塚ゴシック Pro B" pitchFamily="34" charset="-128"/>
              <a:ea typeface="小塚ゴシック Pro B" pitchFamily="34" charset="-128"/>
            </a:endParaRPr>
          </a:p>
        </p:txBody>
      </p:sp>
      <p:sp>
        <p:nvSpPr>
          <p:cNvPr id="34" name="正方形/長方形 33"/>
          <p:cNvSpPr/>
          <p:nvPr/>
        </p:nvSpPr>
        <p:spPr>
          <a:xfrm>
            <a:off x="1999522" y="9065094"/>
            <a:ext cx="3839593" cy="307777"/>
          </a:xfrm>
          <a:prstGeom prst="rect">
            <a:avLst/>
          </a:prstGeom>
        </p:spPr>
        <p:txBody>
          <a:bodyPr wrap="square">
            <a:spAutoFit/>
          </a:bodyPr>
          <a:lstStyle/>
          <a:p>
            <a:r>
              <a:rPr lang="ja-JP" altLang="en-US" sz="1400" b="1" dirty="0" smtClean="0">
                <a:solidFill>
                  <a:schemeClr val="accent5">
                    <a:lumMod val="50000"/>
                  </a:schemeClr>
                </a:solidFill>
              </a:rPr>
              <a:t>ご不明な点は，下記までお問い合わせください。</a:t>
            </a:r>
            <a:endParaRPr lang="ja-JP" altLang="en-US" sz="1400" b="1" dirty="0">
              <a:solidFill>
                <a:schemeClr val="accent5">
                  <a:lumMod val="50000"/>
                </a:schemeClr>
              </a:solidFill>
            </a:endParaRPr>
          </a:p>
        </p:txBody>
      </p:sp>
      <p:sp>
        <p:nvSpPr>
          <p:cNvPr id="35" name="正方形/長方形 34"/>
          <p:cNvSpPr/>
          <p:nvPr/>
        </p:nvSpPr>
        <p:spPr>
          <a:xfrm>
            <a:off x="1392534" y="9827924"/>
            <a:ext cx="1888147" cy="401007"/>
          </a:xfrm>
          <a:prstGeom prst="rect">
            <a:avLst/>
          </a:prstGeom>
        </p:spPr>
        <p:txBody>
          <a:bodyPr wrap="square">
            <a:spAutoFit/>
          </a:bodyPr>
          <a:lstStyle/>
          <a:p>
            <a:r>
              <a:rPr lang="en-US" altLang="ja-JP" sz="2000" b="1" dirty="0" smtClean="0">
                <a:solidFill>
                  <a:schemeClr val="bg1"/>
                </a:solidFill>
                <a:latin typeface="小塚ゴシック Pro H" pitchFamily="34" charset="-128"/>
                <a:ea typeface="小塚ゴシック Pro H" pitchFamily="34" charset="-128"/>
              </a:rPr>
              <a:t>082-541-3781</a:t>
            </a:r>
            <a:endParaRPr lang="ja-JP" altLang="en-US" sz="2000" b="1" dirty="0">
              <a:solidFill>
                <a:schemeClr val="bg1"/>
              </a:solidFill>
              <a:latin typeface="小塚ゴシック Pro H" pitchFamily="34" charset="-128"/>
              <a:ea typeface="小塚ゴシック Pro H" pitchFamily="34" charset="-128"/>
            </a:endParaRPr>
          </a:p>
        </p:txBody>
      </p:sp>
      <p:sp>
        <p:nvSpPr>
          <p:cNvPr id="38" name="正方形/長方形 37"/>
          <p:cNvSpPr/>
          <p:nvPr/>
        </p:nvSpPr>
        <p:spPr>
          <a:xfrm>
            <a:off x="757311" y="9359199"/>
            <a:ext cx="4466287" cy="461665"/>
          </a:xfrm>
          <a:prstGeom prst="rect">
            <a:avLst/>
          </a:prstGeom>
        </p:spPr>
        <p:txBody>
          <a:bodyPr wrap="none">
            <a:spAutoFit/>
          </a:bodyPr>
          <a:lstStyle/>
          <a:p>
            <a:r>
              <a:rPr lang="ja-JP" altLang="en-US" sz="2400" b="1" dirty="0" smtClean="0">
                <a:solidFill>
                  <a:schemeClr val="bg1"/>
                </a:solidFill>
                <a:latin typeface="小塚ゴシック Pro B" pitchFamily="34" charset="-128"/>
                <a:ea typeface="小塚ゴシック Pro B" pitchFamily="34" charset="-128"/>
              </a:rPr>
              <a:t>広島県留学生活躍支援センター</a:t>
            </a:r>
            <a:endParaRPr lang="ja-JP" altLang="en-US" sz="2400" b="1" dirty="0">
              <a:solidFill>
                <a:schemeClr val="bg1"/>
              </a:solidFill>
              <a:latin typeface="小塚ゴシック Pro B" pitchFamily="34" charset="-128"/>
              <a:ea typeface="小塚ゴシック Pro B" pitchFamily="34" charset="-128"/>
            </a:endParaRPr>
          </a:p>
        </p:txBody>
      </p:sp>
      <p:sp>
        <p:nvSpPr>
          <p:cNvPr id="5" name="正方形/長方形 4"/>
          <p:cNvSpPr/>
          <p:nvPr/>
        </p:nvSpPr>
        <p:spPr>
          <a:xfrm>
            <a:off x="488797" y="4190703"/>
            <a:ext cx="700833" cy="400110"/>
          </a:xfrm>
          <a:prstGeom prst="rect">
            <a:avLst/>
          </a:prstGeom>
          <a:solidFill>
            <a:srgbClr val="0000FF"/>
          </a:solidFill>
          <a:ln>
            <a:solidFill>
              <a:schemeClr val="tx1"/>
            </a:solidFill>
          </a:ln>
        </p:spPr>
        <p:txBody>
          <a:bodyPr wrap="none">
            <a:spAutoFit/>
          </a:bodyPr>
          <a:lstStyle/>
          <a:p>
            <a:pPr algn="ctr"/>
            <a:r>
              <a:rPr lang="ja-JP" altLang="en-US" sz="2000" b="1" dirty="0">
                <a:solidFill>
                  <a:schemeClr val="bg1"/>
                </a:solidFill>
                <a:latin typeface="小塚ゴシック Pro B" pitchFamily="34" charset="-128"/>
                <a:ea typeface="小塚ゴシック Pro B" pitchFamily="34" charset="-128"/>
              </a:rPr>
              <a:t>対象</a:t>
            </a:r>
          </a:p>
        </p:txBody>
      </p:sp>
      <p:sp>
        <p:nvSpPr>
          <p:cNvPr id="39" name="正方形/長方形 38"/>
          <p:cNvSpPr/>
          <p:nvPr/>
        </p:nvSpPr>
        <p:spPr>
          <a:xfrm>
            <a:off x="498613" y="4822969"/>
            <a:ext cx="700833" cy="400110"/>
          </a:xfrm>
          <a:prstGeom prst="rect">
            <a:avLst/>
          </a:prstGeom>
          <a:solidFill>
            <a:srgbClr val="0000FF"/>
          </a:solidFill>
          <a:ln>
            <a:solidFill>
              <a:schemeClr val="tx1"/>
            </a:solidFill>
          </a:ln>
        </p:spPr>
        <p:txBody>
          <a:bodyPr wrap="none">
            <a:spAutoFit/>
          </a:bodyPr>
          <a:lstStyle/>
          <a:p>
            <a:pPr algn="ctr"/>
            <a:r>
              <a:rPr lang="ja-JP" altLang="en-US" sz="2000" b="1" dirty="0">
                <a:solidFill>
                  <a:schemeClr val="bg1"/>
                </a:solidFill>
                <a:latin typeface="小塚ゴシック Pro B" pitchFamily="34" charset="-128"/>
                <a:ea typeface="小塚ゴシック Pro B" pitchFamily="34" charset="-128"/>
              </a:rPr>
              <a:t>活動</a:t>
            </a:r>
          </a:p>
        </p:txBody>
      </p:sp>
      <p:sp>
        <p:nvSpPr>
          <p:cNvPr id="40" name="正方形/長方形 39"/>
          <p:cNvSpPr/>
          <p:nvPr/>
        </p:nvSpPr>
        <p:spPr>
          <a:xfrm>
            <a:off x="516815" y="6147197"/>
            <a:ext cx="700833" cy="400110"/>
          </a:xfrm>
          <a:prstGeom prst="rect">
            <a:avLst/>
          </a:prstGeom>
          <a:solidFill>
            <a:srgbClr val="0000FF"/>
          </a:solidFill>
          <a:ln>
            <a:solidFill>
              <a:schemeClr val="tx1"/>
            </a:solidFill>
          </a:ln>
        </p:spPr>
        <p:txBody>
          <a:bodyPr wrap="none">
            <a:spAutoFit/>
          </a:bodyPr>
          <a:lstStyle/>
          <a:p>
            <a:pPr algn="ctr"/>
            <a:r>
              <a:rPr lang="ja-JP" altLang="en-US" sz="2000" b="1" dirty="0" smtClean="0">
                <a:solidFill>
                  <a:schemeClr val="bg1"/>
                </a:solidFill>
                <a:latin typeface="小塚ゴシック Pro B" pitchFamily="34" charset="-128"/>
                <a:ea typeface="小塚ゴシック Pro B" pitchFamily="34" charset="-128"/>
              </a:rPr>
              <a:t>手続</a:t>
            </a:r>
            <a:endParaRPr lang="ja-JP" altLang="en-US" sz="2000" b="1" dirty="0">
              <a:solidFill>
                <a:schemeClr val="bg1"/>
              </a:solidFill>
              <a:latin typeface="小塚ゴシック Pro B" pitchFamily="34" charset="-128"/>
              <a:ea typeface="小塚ゴシック Pro B" pitchFamily="34" charset="-128"/>
            </a:endParaRPr>
          </a:p>
        </p:txBody>
      </p:sp>
      <p:sp>
        <p:nvSpPr>
          <p:cNvPr id="32" name="正方形/長方形 31"/>
          <p:cNvSpPr/>
          <p:nvPr/>
        </p:nvSpPr>
        <p:spPr>
          <a:xfrm>
            <a:off x="591261" y="7472941"/>
            <a:ext cx="965458" cy="400110"/>
          </a:xfrm>
          <a:prstGeom prst="rect">
            <a:avLst/>
          </a:prstGeom>
        </p:spPr>
        <p:txBody>
          <a:bodyPr wrap="square">
            <a:spAutoFit/>
          </a:bodyPr>
          <a:lstStyle/>
          <a:p>
            <a:pPr algn="ctr"/>
            <a:r>
              <a:rPr lang="ja-JP" altLang="en-US" sz="2000" b="1" dirty="0" smtClean="0">
                <a:solidFill>
                  <a:schemeClr val="bg1"/>
                </a:solidFill>
                <a:latin typeface="小塚ゴシック Pro B" pitchFamily="34" charset="-128"/>
                <a:ea typeface="小塚ゴシック Pro B" pitchFamily="34" charset="-128"/>
              </a:rPr>
              <a:t>手続</a:t>
            </a:r>
            <a:endParaRPr lang="ja-JP" altLang="en-US" sz="2000" b="1" dirty="0">
              <a:solidFill>
                <a:schemeClr val="bg1"/>
              </a:solidFill>
              <a:latin typeface="小塚ゴシック Pro B" pitchFamily="34" charset="-128"/>
              <a:ea typeface="小塚ゴシック Pro B" pitchFamily="34" charset="-128"/>
            </a:endParaRPr>
          </a:p>
        </p:txBody>
      </p:sp>
      <p:sp>
        <p:nvSpPr>
          <p:cNvPr id="36" name="正方形/長方形 35"/>
          <p:cNvSpPr/>
          <p:nvPr/>
        </p:nvSpPr>
        <p:spPr>
          <a:xfrm>
            <a:off x="574231" y="9859151"/>
            <a:ext cx="643418" cy="338554"/>
          </a:xfrm>
          <a:prstGeom prst="rect">
            <a:avLst/>
          </a:prstGeom>
          <a:solidFill>
            <a:schemeClr val="bg1"/>
          </a:solidFill>
          <a:ln>
            <a:solidFill>
              <a:schemeClr val="bg1"/>
            </a:solidFill>
          </a:ln>
        </p:spPr>
        <p:txBody>
          <a:bodyPr wrap="square">
            <a:spAutoFit/>
          </a:bodyPr>
          <a:lstStyle/>
          <a:p>
            <a:pPr algn="ctr">
              <a:spcBef>
                <a:spcPts val="600"/>
              </a:spcBef>
            </a:pPr>
            <a:r>
              <a:rPr lang="en-US" altLang="ja-JP" sz="1600" b="1" dirty="0">
                <a:solidFill>
                  <a:schemeClr val="accent5">
                    <a:lumMod val="50000"/>
                  </a:schemeClr>
                </a:solidFill>
                <a:latin typeface="小塚ゴシック Pro B" pitchFamily="34" charset="-128"/>
                <a:ea typeface="小塚ゴシック Pro B" pitchFamily="34" charset="-128"/>
              </a:rPr>
              <a:t>TEL</a:t>
            </a:r>
            <a:endParaRPr lang="ja-JP" altLang="en-US" sz="1600" b="1" dirty="0">
              <a:solidFill>
                <a:schemeClr val="accent5">
                  <a:lumMod val="50000"/>
                </a:schemeClr>
              </a:solidFill>
              <a:latin typeface="小塚ゴシック Pro B" pitchFamily="34" charset="-128"/>
              <a:ea typeface="小塚ゴシック Pro B" pitchFamily="34" charset="-128"/>
            </a:endParaRPr>
          </a:p>
        </p:txBody>
      </p:sp>
      <p:sp>
        <p:nvSpPr>
          <p:cNvPr id="45" name="正方形/長方形 44"/>
          <p:cNvSpPr/>
          <p:nvPr/>
        </p:nvSpPr>
        <p:spPr>
          <a:xfrm>
            <a:off x="1217648" y="4196783"/>
            <a:ext cx="6024436" cy="369332"/>
          </a:xfrm>
          <a:prstGeom prst="rect">
            <a:avLst/>
          </a:prstGeom>
        </p:spPr>
        <p:txBody>
          <a:bodyPr wrap="square">
            <a:spAutoFit/>
          </a:bodyPr>
          <a:lstStyle/>
          <a:p>
            <a:r>
              <a:rPr lang="en-US" altLang="ja-JP" sz="1800" b="1" dirty="0" smtClean="0">
                <a:latin typeface="小塚ゴシック Pro B" pitchFamily="34" charset="-128"/>
                <a:ea typeface="小塚ゴシック Pro B" pitchFamily="34" charset="-128"/>
              </a:rPr>
              <a:t> </a:t>
            </a:r>
            <a:r>
              <a:rPr lang="ja-JP" altLang="en-US" sz="1600" b="1" dirty="0" smtClean="0">
                <a:latin typeface="小塚ゴシック Pro B" pitchFamily="34" charset="-128"/>
                <a:ea typeface="小塚ゴシック Pro B" pitchFamily="34" charset="-128"/>
              </a:rPr>
              <a:t>広島県内の大学，短期大学，高等専門学校に在籍する日本人学生</a:t>
            </a:r>
            <a:endParaRPr lang="ja-JP" altLang="en-US" sz="1600" b="1" dirty="0">
              <a:latin typeface="小塚ゴシック Pro B" pitchFamily="34" charset="-128"/>
              <a:ea typeface="小塚ゴシック Pro B" pitchFamily="34" charset="-128"/>
            </a:endParaRPr>
          </a:p>
        </p:txBody>
      </p:sp>
      <p:sp>
        <p:nvSpPr>
          <p:cNvPr id="49" name="正方形/長方形 48"/>
          <p:cNvSpPr/>
          <p:nvPr/>
        </p:nvSpPr>
        <p:spPr>
          <a:xfrm>
            <a:off x="1293220" y="4712925"/>
            <a:ext cx="6024436" cy="1107996"/>
          </a:xfrm>
          <a:prstGeom prst="rect">
            <a:avLst/>
          </a:prstGeom>
        </p:spPr>
        <p:txBody>
          <a:bodyPr wrap="square">
            <a:spAutoFit/>
          </a:bodyPr>
          <a:lstStyle/>
          <a:p>
            <a:r>
              <a:rPr lang="en-US" altLang="ja-JP" sz="1800" b="1" dirty="0" smtClean="0">
                <a:latin typeface="小塚ゴシック Pro B" pitchFamily="34" charset="-128"/>
                <a:ea typeface="小塚ゴシック Pro B" pitchFamily="34" charset="-128"/>
              </a:rPr>
              <a:t> </a:t>
            </a:r>
            <a:r>
              <a:rPr lang="ja-JP" altLang="en-US" sz="1600" b="1" dirty="0" smtClean="0">
                <a:latin typeface="小塚ゴシック Pro B" pitchFamily="34" charset="-128"/>
                <a:ea typeface="小塚ゴシック Pro B" pitchFamily="34" charset="-128"/>
              </a:rPr>
              <a:t>（公財）ひろしま国際センター又は広島県留学生活躍支援センターが主催又は共催する国際交流事業等の企画，準備，会場設営，</a:t>
            </a:r>
            <a:endParaRPr lang="en-US" altLang="ja-JP" sz="1600" b="1" dirty="0" smtClean="0">
              <a:latin typeface="小塚ゴシック Pro B" pitchFamily="34" charset="-128"/>
              <a:ea typeface="小塚ゴシック Pro B" pitchFamily="34" charset="-128"/>
            </a:endParaRPr>
          </a:p>
          <a:p>
            <a:r>
              <a:rPr lang="ja-JP" altLang="en-US" sz="1600" b="1" dirty="0" smtClean="0">
                <a:latin typeface="小塚ゴシック Pro B" pitchFamily="34" charset="-128"/>
                <a:ea typeface="小塚ゴシック Pro B" pitchFamily="34" charset="-128"/>
              </a:rPr>
              <a:t>イベント実施中の運営補助　など</a:t>
            </a:r>
            <a:r>
              <a:rPr lang="ja-JP" altLang="en-US" sz="1600" b="1" dirty="0">
                <a:latin typeface="小塚ゴシック Pro B" pitchFamily="34" charset="-128"/>
                <a:ea typeface="小塚ゴシック Pro B" pitchFamily="34" charset="-128"/>
              </a:rPr>
              <a:t> </a:t>
            </a:r>
            <a:r>
              <a:rPr lang="ja-JP" altLang="en-US" sz="1600" b="1" dirty="0" smtClean="0">
                <a:latin typeface="小塚ゴシック Pro B" pitchFamily="34" charset="-128"/>
                <a:ea typeface="小塚ゴシック Pro B" pitchFamily="34" charset="-128"/>
              </a:rPr>
              <a:t> </a:t>
            </a:r>
            <a:endParaRPr lang="en-US" altLang="ja-JP" sz="1600" b="1" dirty="0" smtClean="0">
              <a:latin typeface="小塚ゴシック Pro B" pitchFamily="34" charset="-128"/>
              <a:ea typeface="小塚ゴシック Pro B" pitchFamily="34" charset="-128"/>
            </a:endParaRPr>
          </a:p>
          <a:p>
            <a:r>
              <a:rPr lang="ja-JP" altLang="en-US" sz="1600" b="1" dirty="0" smtClean="0">
                <a:solidFill>
                  <a:srgbClr val="0000FF"/>
                </a:solidFill>
                <a:latin typeface="小塚ゴシック Pro B" pitchFamily="34" charset="-128"/>
                <a:ea typeface="小塚ゴシック Pro B" pitchFamily="34" charset="-128"/>
              </a:rPr>
              <a:t> </a:t>
            </a:r>
            <a:r>
              <a:rPr lang="ja-JP" altLang="en-US" sz="1600" dirty="0">
                <a:solidFill>
                  <a:srgbClr val="0000FF"/>
                </a:solidFill>
                <a:latin typeface="小塚ゴシック Pro B" pitchFamily="34" charset="-128"/>
                <a:ea typeface="小塚ゴシック Pro B" pitchFamily="34" charset="-128"/>
              </a:rPr>
              <a:t>　</a:t>
            </a:r>
            <a:r>
              <a:rPr lang="en-US" altLang="ja-JP" sz="1600" b="1" dirty="0" smtClean="0">
                <a:latin typeface="小塚ゴシック Pro B" pitchFamily="34" charset="-128"/>
                <a:ea typeface="小塚ゴシック Pro B" pitchFamily="34" charset="-128"/>
              </a:rPr>
              <a:t>【</a:t>
            </a:r>
            <a:r>
              <a:rPr lang="ja-JP" altLang="en-US" sz="1600" b="1" dirty="0" smtClean="0">
                <a:latin typeface="小塚ゴシック Pro B" pitchFamily="34" charset="-128"/>
                <a:ea typeface="小塚ゴシック Pro B" pitchFamily="34" charset="-128"/>
              </a:rPr>
              <a:t>活動例</a:t>
            </a:r>
            <a:r>
              <a:rPr lang="en-US" altLang="ja-JP" sz="1600" b="1" dirty="0" smtClean="0">
                <a:latin typeface="小塚ゴシック Pro B" pitchFamily="34" charset="-128"/>
                <a:ea typeface="小塚ゴシック Pro B" pitchFamily="34" charset="-128"/>
              </a:rPr>
              <a:t>】</a:t>
            </a:r>
            <a:r>
              <a:rPr lang="ja-JP" altLang="en-US" sz="1600" b="1" dirty="0" smtClean="0">
                <a:latin typeface="小塚ゴシック Pro B" pitchFamily="34" charset="-128"/>
                <a:ea typeface="小塚ゴシック Pro B" pitchFamily="34" charset="-128"/>
              </a:rPr>
              <a:t>　国際フェスタ，伝える</a:t>
            </a:r>
            <a:r>
              <a:rPr lang="en-US" altLang="ja-JP" sz="1600" b="1" dirty="0" smtClean="0">
                <a:latin typeface="小塚ゴシック Pro B" pitchFamily="34" charset="-128"/>
                <a:ea typeface="小塚ゴシック Pro B" pitchFamily="34" charset="-128"/>
              </a:rPr>
              <a:t>HIROSHIMA</a:t>
            </a:r>
            <a:r>
              <a:rPr lang="ja-JP" altLang="en-US" sz="1600" b="1" dirty="0" smtClean="0">
                <a:latin typeface="小塚ゴシック Pro B" pitchFamily="34" charset="-128"/>
                <a:ea typeface="小塚ゴシック Pro B" pitchFamily="34" charset="-128"/>
              </a:rPr>
              <a:t>　など</a:t>
            </a:r>
            <a:endParaRPr lang="ja-JP" altLang="en-US" sz="1600" b="1" dirty="0">
              <a:latin typeface="小塚ゴシック Pro B" pitchFamily="34" charset="-128"/>
              <a:ea typeface="小塚ゴシック Pro B" pitchFamily="34" charset="-128"/>
            </a:endParaRPr>
          </a:p>
        </p:txBody>
      </p:sp>
      <p:sp>
        <p:nvSpPr>
          <p:cNvPr id="50" name="正方形/長方形 49"/>
          <p:cNvSpPr/>
          <p:nvPr/>
        </p:nvSpPr>
        <p:spPr>
          <a:xfrm>
            <a:off x="1260519" y="6041644"/>
            <a:ext cx="6024436" cy="1107996"/>
          </a:xfrm>
          <a:prstGeom prst="rect">
            <a:avLst/>
          </a:prstGeom>
        </p:spPr>
        <p:txBody>
          <a:bodyPr wrap="square">
            <a:spAutoFit/>
          </a:bodyPr>
          <a:lstStyle/>
          <a:p>
            <a:r>
              <a:rPr lang="en-US" altLang="ja-JP" sz="1600" b="1" dirty="0" smtClean="0">
                <a:latin typeface="小塚ゴシック Pro B" pitchFamily="34" charset="-128"/>
                <a:ea typeface="小塚ゴシック Pro B" pitchFamily="34" charset="-128"/>
              </a:rPr>
              <a:t> </a:t>
            </a:r>
            <a:r>
              <a:rPr lang="ja-JP" altLang="en-US" sz="1600" b="1" dirty="0" smtClean="0">
                <a:latin typeface="小塚ゴシック Pro B" pitchFamily="34" charset="-128"/>
                <a:ea typeface="小塚ゴシック Pro B" pitchFamily="34" charset="-128"/>
              </a:rPr>
              <a:t>①</a:t>
            </a:r>
            <a:r>
              <a:rPr lang="ja-JP" altLang="en-US" sz="1800" b="1" dirty="0" smtClean="0">
                <a:latin typeface="小塚ゴシック Pro B" pitchFamily="34" charset="-128"/>
                <a:ea typeface="小塚ゴシック Pro B" pitchFamily="34" charset="-128"/>
              </a:rPr>
              <a:t>　</a:t>
            </a:r>
            <a:r>
              <a:rPr lang="ja-JP" altLang="en-US" sz="1600" b="1" dirty="0" smtClean="0">
                <a:latin typeface="小塚ゴシック Pro B" pitchFamily="34" charset="-128"/>
                <a:ea typeface="小塚ゴシック Pro B" pitchFamily="34" charset="-128"/>
              </a:rPr>
              <a:t>「ボランティア登録票」をグーグルフォームにより提出</a:t>
            </a:r>
            <a:endParaRPr lang="en-US" altLang="ja-JP" sz="1600" b="1" dirty="0" smtClean="0">
              <a:latin typeface="小塚ゴシック Pro B" pitchFamily="34" charset="-128"/>
              <a:ea typeface="小塚ゴシック Pro B" pitchFamily="34" charset="-128"/>
            </a:endParaRPr>
          </a:p>
          <a:p>
            <a:r>
              <a:rPr lang="ja-JP" altLang="en-US" sz="1600" b="1" dirty="0" smtClean="0">
                <a:latin typeface="小塚ゴシック Pro B" pitchFamily="34" charset="-128"/>
                <a:ea typeface="小塚ゴシック Pro B" pitchFamily="34" charset="-128"/>
              </a:rPr>
              <a:t>　　</a:t>
            </a:r>
            <a:r>
              <a:rPr lang="en-US" altLang="ja-JP" sz="1600" b="1" dirty="0" smtClean="0">
                <a:latin typeface="小塚ゴシック Pro B" pitchFamily="34" charset="-128"/>
                <a:ea typeface="小塚ゴシック Pro B" pitchFamily="34" charset="-128"/>
              </a:rPr>
              <a:t>http</a:t>
            </a:r>
            <a:r>
              <a:rPr lang="en-US" altLang="ja-JP" sz="1600" b="1" dirty="0">
                <a:latin typeface="小塚ゴシック Pro B" pitchFamily="34" charset="-128"/>
                <a:ea typeface="小塚ゴシック Pro B" pitchFamily="34" charset="-128"/>
              </a:rPr>
              <a:t>://ur0.work/Xmsy</a:t>
            </a:r>
          </a:p>
          <a:p>
            <a:r>
              <a:rPr lang="ja-JP" altLang="en-US" sz="1600" b="1" dirty="0" smtClean="0">
                <a:latin typeface="小塚ゴシック Pro B" pitchFamily="34" charset="-128"/>
                <a:ea typeface="小塚ゴシック Pro B" pitchFamily="34" charset="-128"/>
              </a:rPr>
              <a:t>　　（ファクス，メールでも受付可能）</a:t>
            </a:r>
            <a:endParaRPr lang="en-US" altLang="ja-JP" sz="1600" b="1" dirty="0" smtClean="0">
              <a:latin typeface="小塚ゴシック Pro B" pitchFamily="34" charset="-128"/>
              <a:ea typeface="小塚ゴシック Pro B" pitchFamily="34" charset="-128"/>
            </a:endParaRPr>
          </a:p>
          <a:p>
            <a:r>
              <a:rPr lang="ja-JP" altLang="en-US" sz="1600" b="1" dirty="0" smtClean="0">
                <a:latin typeface="小塚ゴシック Pro B" pitchFamily="34" charset="-128"/>
                <a:ea typeface="小塚ゴシック Pro B" pitchFamily="34" charset="-128"/>
              </a:rPr>
              <a:t> ②　登録結果を通知</a:t>
            </a:r>
            <a:endParaRPr lang="en-US" altLang="ja-JP" sz="1600" b="1" dirty="0" smtClean="0">
              <a:latin typeface="小塚ゴシック Pro B" pitchFamily="34" charset="-128"/>
              <a:ea typeface="小塚ゴシック Pro B" pitchFamily="34" charset="-128"/>
            </a:endParaRPr>
          </a:p>
        </p:txBody>
      </p:sp>
      <p:sp>
        <p:nvSpPr>
          <p:cNvPr id="55" name="正方形/長方形 54"/>
          <p:cNvSpPr/>
          <p:nvPr/>
        </p:nvSpPr>
        <p:spPr>
          <a:xfrm>
            <a:off x="520456" y="7367682"/>
            <a:ext cx="1217000" cy="400110"/>
          </a:xfrm>
          <a:prstGeom prst="rect">
            <a:avLst/>
          </a:prstGeom>
          <a:solidFill>
            <a:srgbClr val="0000FF"/>
          </a:solidFill>
          <a:ln>
            <a:solidFill>
              <a:schemeClr val="tx1"/>
            </a:solidFill>
          </a:ln>
        </p:spPr>
        <p:txBody>
          <a:bodyPr wrap="none">
            <a:spAutoFit/>
          </a:bodyPr>
          <a:lstStyle/>
          <a:p>
            <a:pPr algn="ctr"/>
            <a:r>
              <a:rPr lang="ja-JP" altLang="en-US" sz="2000" b="1" dirty="0" smtClean="0">
                <a:solidFill>
                  <a:schemeClr val="bg1"/>
                </a:solidFill>
                <a:latin typeface="小塚ゴシック Pro B" pitchFamily="34" charset="-128"/>
                <a:ea typeface="小塚ゴシック Pro B" pitchFamily="34" charset="-128"/>
              </a:rPr>
              <a:t>有効期間</a:t>
            </a:r>
            <a:endParaRPr lang="ja-JP" altLang="en-US" sz="2000" b="1" dirty="0">
              <a:solidFill>
                <a:schemeClr val="bg1"/>
              </a:solidFill>
              <a:latin typeface="小塚ゴシック Pro B" pitchFamily="34" charset="-128"/>
              <a:ea typeface="小塚ゴシック Pro B" pitchFamily="34" charset="-128"/>
            </a:endParaRPr>
          </a:p>
        </p:txBody>
      </p:sp>
      <p:sp>
        <p:nvSpPr>
          <p:cNvPr id="56" name="正方形/長方形 55"/>
          <p:cNvSpPr/>
          <p:nvPr/>
        </p:nvSpPr>
        <p:spPr>
          <a:xfrm>
            <a:off x="778249" y="7776389"/>
            <a:ext cx="6839729" cy="1354217"/>
          </a:xfrm>
          <a:prstGeom prst="rect">
            <a:avLst/>
          </a:prstGeom>
        </p:spPr>
        <p:txBody>
          <a:bodyPr wrap="square">
            <a:spAutoFit/>
          </a:bodyPr>
          <a:lstStyle/>
          <a:p>
            <a:r>
              <a:rPr lang="en-US" altLang="ja-JP" sz="1800" b="1" dirty="0" smtClean="0">
                <a:latin typeface="小塚ゴシック Pro B" pitchFamily="34" charset="-128"/>
                <a:ea typeface="小塚ゴシック Pro B" pitchFamily="34" charset="-128"/>
              </a:rPr>
              <a:t> </a:t>
            </a:r>
            <a:r>
              <a:rPr lang="ja-JP" altLang="en-US" sz="1600" b="1" dirty="0" smtClean="0">
                <a:latin typeface="小塚ゴシック Pro B" pitchFamily="34" charset="-128"/>
                <a:ea typeface="小塚ゴシック Pro B" pitchFamily="34" charset="-128"/>
              </a:rPr>
              <a:t>〇 登録年度の年度末</a:t>
            </a:r>
            <a:r>
              <a:rPr lang="ja-JP" altLang="en-US" sz="1600" b="1" dirty="0">
                <a:latin typeface="小塚ゴシック Pro B" pitchFamily="34" charset="-128"/>
                <a:ea typeface="小塚ゴシック Pro B" pitchFamily="34" charset="-128"/>
              </a:rPr>
              <a:t>の</a:t>
            </a:r>
            <a:r>
              <a:rPr lang="ja-JP" altLang="en-US" sz="1600" b="1" dirty="0" smtClean="0">
                <a:latin typeface="小塚ゴシック Pro B" pitchFamily="34" charset="-128"/>
                <a:ea typeface="小塚ゴシック Pro B" pitchFamily="34" charset="-128"/>
              </a:rPr>
              <a:t>３月</a:t>
            </a:r>
            <a:r>
              <a:rPr lang="en-US" altLang="ja-JP" sz="1600" b="1" dirty="0" smtClean="0">
                <a:latin typeface="小塚ゴシック Pro B" pitchFamily="34" charset="-128"/>
                <a:ea typeface="小塚ゴシック Pro B" pitchFamily="34" charset="-128"/>
              </a:rPr>
              <a:t>31</a:t>
            </a:r>
            <a:r>
              <a:rPr lang="ja-JP" altLang="en-US" sz="1600" b="1" dirty="0" smtClean="0">
                <a:latin typeface="小塚ゴシック Pro B" pitchFamily="34" charset="-128"/>
                <a:ea typeface="小塚ゴシック Pro B" pitchFamily="34" charset="-128"/>
              </a:rPr>
              <a:t>日まで</a:t>
            </a:r>
            <a:endParaRPr lang="en-US" altLang="ja-JP" sz="1600" b="1" dirty="0" smtClean="0">
              <a:latin typeface="小塚ゴシック Pro B" pitchFamily="34" charset="-128"/>
              <a:ea typeface="小塚ゴシック Pro B" pitchFamily="34" charset="-128"/>
            </a:endParaRPr>
          </a:p>
          <a:p>
            <a:r>
              <a:rPr lang="ja-JP" altLang="en-US" sz="1600" b="1" dirty="0" smtClean="0">
                <a:latin typeface="小塚ゴシック Pro B" pitchFamily="34" charset="-128"/>
                <a:ea typeface="小塚ゴシック Pro B" pitchFamily="34" charset="-128"/>
              </a:rPr>
              <a:t> 〇 １年ごとに更新可能</a:t>
            </a:r>
            <a:endParaRPr lang="en-US" altLang="ja-JP" sz="1600" b="1" dirty="0" smtClean="0">
              <a:latin typeface="小塚ゴシック Pro B" pitchFamily="34" charset="-128"/>
              <a:ea typeface="小塚ゴシック Pro B" pitchFamily="34" charset="-128"/>
            </a:endParaRPr>
          </a:p>
          <a:p>
            <a:r>
              <a:rPr lang="ja-JP" altLang="en-US" sz="1600" b="1" dirty="0" smtClean="0">
                <a:latin typeface="小塚ゴシック Pro B" pitchFamily="34" charset="-128"/>
                <a:ea typeface="小塚ゴシック Pro B" pitchFamily="34" charset="-128"/>
              </a:rPr>
              <a:t> 〇 大学等を卒業したときや連絡がとれなくなったときなどは登録を抹消</a:t>
            </a:r>
            <a:endParaRPr lang="en-US" altLang="ja-JP" sz="1600" b="1" dirty="0" smtClean="0">
              <a:latin typeface="小塚ゴシック Pro B" pitchFamily="34" charset="-128"/>
              <a:ea typeface="小塚ゴシック Pro B" pitchFamily="34" charset="-128"/>
            </a:endParaRPr>
          </a:p>
          <a:p>
            <a:r>
              <a:rPr lang="ja-JP" altLang="en-US" sz="1600" b="1" dirty="0" smtClean="0">
                <a:latin typeface="小塚ゴシック Pro B" pitchFamily="34" charset="-128"/>
                <a:ea typeface="小塚ゴシック Pro B" pitchFamily="34" charset="-128"/>
              </a:rPr>
              <a:t> </a:t>
            </a:r>
            <a:endParaRPr lang="en-US" altLang="ja-JP" sz="1600" b="1" dirty="0" smtClean="0">
              <a:latin typeface="小塚ゴシック Pro B" pitchFamily="34" charset="-128"/>
              <a:ea typeface="小塚ゴシック Pro B" pitchFamily="34" charset="-128"/>
            </a:endParaRPr>
          </a:p>
          <a:p>
            <a:endParaRPr lang="en-US" altLang="ja-JP" sz="1600" b="1" dirty="0" smtClean="0">
              <a:latin typeface="小塚ゴシック Pro B" pitchFamily="34" charset="-128"/>
              <a:ea typeface="小塚ゴシック Pro B" pitchFamily="34" charset="-128"/>
            </a:endParaRPr>
          </a:p>
        </p:txBody>
      </p:sp>
      <p:sp>
        <p:nvSpPr>
          <p:cNvPr id="57" name="正方形/長方形 56"/>
          <p:cNvSpPr/>
          <p:nvPr/>
        </p:nvSpPr>
        <p:spPr>
          <a:xfrm>
            <a:off x="587220" y="10367468"/>
            <a:ext cx="633507" cy="338554"/>
          </a:xfrm>
          <a:prstGeom prst="rect">
            <a:avLst/>
          </a:prstGeom>
          <a:solidFill>
            <a:schemeClr val="bg1"/>
          </a:solidFill>
          <a:ln>
            <a:solidFill>
              <a:schemeClr val="bg1"/>
            </a:solidFill>
          </a:ln>
        </p:spPr>
        <p:txBody>
          <a:bodyPr wrap="none">
            <a:spAutoFit/>
          </a:bodyPr>
          <a:lstStyle/>
          <a:p>
            <a:pPr algn="ctr">
              <a:spcBef>
                <a:spcPts val="600"/>
              </a:spcBef>
            </a:pPr>
            <a:r>
              <a:rPr lang="en-US" altLang="ja-JP" sz="1600" b="1" dirty="0" smtClean="0">
                <a:solidFill>
                  <a:schemeClr val="accent5">
                    <a:lumMod val="50000"/>
                  </a:schemeClr>
                </a:solidFill>
                <a:latin typeface="小塚ゴシック Pro B" pitchFamily="34" charset="-128"/>
                <a:ea typeface="小塚ゴシック Pro B" pitchFamily="34" charset="-128"/>
              </a:rPr>
              <a:t>MAIL</a:t>
            </a:r>
            <a:endParaRPr lang="ja-JP" altLang="en-US" sz="1600" b="1" dirty="0">
              <a:solidFill>
                <a:schemeClr val="accent5">
                  <a:lumMod val="50000"/>
                </a:schemeClr>
              </a:solidFill>
              <a:latin typeface="小塚ゴシック Pro B" pitchFamily="34" charset="-128"/>
              <a:ea typeface="小塚ゴシック Pro B" pitchFamily="34" charset="-128"/>
            </a:endParaRPr>
          </a:p>
        </p:txBody>
      </p:sp>
      <p:sp>
        <p:nvSpPr>
          <p:cNvPr id="58" name="正方形/長方形 57"/>
          <p:cNvSpPr/>
          <p:nvPr/>
        </p:nvSpPr>
        <p:spPr>
          <a:xfrm>
            <a:off x="1392534" y="10305912"/>
            <a:ext cx="6383039" cy="400110"/>
          </a:xfrm>
          <a:prstGeom prst="rect">
            <a:avLst/>
          </a:prstGeom>
        </p:spPr>
        <p:txBody>
          <a:bodyPr wrap="square">
            <a:spAutoFit/>
          </a:bodyPr>
          <a:lstStyle/>
          <a:p>
            <a:r>
              <a:rPr lang="en-US" altLang="ja-JP" sz="2000" b="1" dirty="0" smtClean="0">
                <a:solidFill>
                  <a:schemeClr val="bg1"/>
                </a:solidFill>
                <a:latin typeface="小塚ゴシック Pro H" pitchFamily="34" charset="-128"/>
                <a:ea typeface="小塚ゴシック Pro H" pitchFamily="34" charset="-128"/>
              </a:rPr>
              <a:t>office@int-students-hiroshima.jp</a:t>
            </a:r>
            <a:endParaRPr lang="ja-JP" altLang="en-US" sz="2000" b="1" dirty="0">
              <a:solidFill>
                <a:schemeClr val="bg1"/>
              </a:solidFill>
              <a:latin typeface="小塚ゴシック Pro H" pitchFamily="34" charset="-128"/>
              <a:ea typeface="小塚ゴシック Pro H" pitchFamily="34" charset="-128"/>
            </a:endParaRPr>
          </a:p>
        </p:txBody>
      </p:sp>
      <p:sp>
        <p:nvSpPr>
          <p:cNvPr id="60" name="正方形/長方形 59"/>
          <p:cNvSpPr/>
          <p:nvPr/>
        </p:nvSpPr>
        <p:spPr>
          <a:xfrm>
            <a:off x="3554696" y="9885708"/>
            <a:ext cx="643418" cy="338554"/>
          </a:xfrm>
          <a:prstGeom prst="rect">
            <a:avLst/>
          </a:prstGeom>
          <a:solidFill>
            <a:schemeClr val="bg1"/>
          </a:solidFill>
          <a:ln>
            <a:solidFill>
              <a:schemeClr val="bg1"/>
            </a:solidFill>
          </a:ln>
        </p:spPr>
        <p:txBody>
          <a:bodyPr wrap="square">
            <a:spAutoFit/>
          </a:bodyPr>
          <a:lstStyle/>
          <a:p>
            <a:pPr algn="ctr">
              <a:spcBef>
                <a:spcPts val="600"/>
              </a:spcBef>
            </a:pPr>
            <a:r>
              <a:rPr lang="en-US" altLang="ja-JP" sz="1600" b="1" dirty="0" smtClean="0">
                <a:solidFill>
                  <a:schemeClr val="accent5">
                    <a:lumMod val="50000"/>
                  </a:schemeClr>
                </a:solidFill>
                <a:latin typeface="小塚ゴシック Pro B" pitchFamily="34" charset="-128"/>
                <a:ea typeface="小塚ゴシック Pro B" pitchFamily="34" charset="-128"/>
              </a:rPr>
              <a:t>FAX</a:t>
            </a:r>
            <a:endParaRPr lang="ja-JP" altLang="en-US" sz="1600" b="1" dirty="0">
              <a:solidFill>
                <a:schemeClr val="accent5">
                  <a:lumMod val="50000"/>
                </a:schemeClr>
              </a:solidFill>
              <a:latin typeface="小塚ゴシック Pro B" pitchFamily="34" charset="-128"/>
              <a:ea typeface="小塚ゴシック Pro B" pitchFamily="34" charset="-128"/>
            </a:endParaRPr>
          </a:p>
        </p:txBody>
      </p:sp>
      <p:sp>
        <p:nvSpPr>
          <p:cNvPr id="61" name="正方形/長方形 60"/>
          <p:cNvSpPr/>
          <p:nvPr/>
        </p:nvSpPr>
        <p:spPr>
          <a:xfrm>
            <a:off x="4272737" y="9840136"/>
            <a:ext cx="1888147" cy="401007"/>
          </a:xfrm>
          <a:prstGeom prst="rect">
            <a:avLst/>
          </a:prstGeom>
        </p:spPr>
        <p:txBody>
          <a:bodyPr wrap="square">
            <a:spAutoFit/>
          </a:bodyPr>
          <a:lstStyle/>
          <a:p>
            <a:r>
              <a:rPr lang="en-US" altLang="ja-JP" sz="2000" b="1" dirty="0" smtClean="0">
                <a:solidFill>
                  <a:schemeClr val="bg1"/>
                </a:solidFill>
                <a:latin typeface="小塚ゴシック Pro H" pitchFamily="34" charset="-128"/>
                <a:ea typeface="小塚ゴシック Pro H" pitchFamily="34" charset="-128"/>
              </a:rPr>
              <a:t>082-243-2001</a:t>
            </a:r>
            <a:endParaRPr lang="ja-JP" altLang="en-US" sz="2000" b="1" dirty="0">
              <a:solidFill>
                <a:schemeClr val="bg1"/>
              </a:solidFill>
              <a:latin typeface="小塚ゴシック Pro H" pitchFamily="34" charset="-128"/>
              <a:ea typeface="小塚ゴシック Pro H" pitchFamily="34" charset="-128"/>
            </a:endParaRP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801" y="2342815"/>
            <a:ext cx="2245836" cy="1471596"/>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1151" y="2348194"/>
            <a:ext cx="2199327" cy="1466217"/>
          </a:xfrm>
          <a:prstGeom prst="rect">
            <a:avLst/>
          </a:prstGeom>
        </p:spPr>
      </p:pic>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92492" y="2352696"/>
            <a:ext cx="2156879" cy="1437919"/>
          </a:xfrm>
          <a:prstGeom prst="rect">
            <a:avLst/>
          </a:prstGeom>
        </p:spPr>
      </p:pic>
      <p:pic>
        <p:nvPicPr>
          <p:cNvPr id="10" name="図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42005" y="6139717"/>
            <a:ext cx="742950" cy="762000"/>
          </a:xfrm>
          <a:prstGeom prst="rect">
            <a:avLst/>
          </a:prstGeom>
        </p:spPr>
      </p:pic>
    </p:spTree>
    <p:extLst>
      <p:ext uri="{BB962C8B-B14F-4D97-AF65-F5344CB8AC3E}">
        <p14:creationId xmlns:p14="http://schemas.microsoft.com/office/powerpoint/2010/main" val="3210186928"/>
      </p:ext>
    </p:extLst>
  </p:cSld>
  <p:clrMapOvr>
    <a:masterClrMapping/>
  </p:clrMapOvr>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135</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小塚ゴシック Pro B</vt:lpstr>
      <vt:lpstr>小塚ゴシック Pro H</vt:lpstr>
      <vt:lpstr>Arial</vt:lpstr>
      <vt:lpstr>Calibri</vt:lpstr>
      <vt:lpstr>Calibri Light</vt:lpstr>
      <vt:lpstr>11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2019-06-18T00:20:59Z</dcterms:modified>
</cp:coreProperties>
</file>